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3"/>
  </p:notesMasterIdLst>
  <p:sldIdLst>
    <p:sldId id="257" r:id="rId2"/>
    <p:sldId id="306" r:id="rId3"/>
    <p:sldId id="279" r:id="rId4"/>
    <p:sldId id="280" r:id="rId5"/>
    <p:sldId id="281" r:id="rId6"/>
    <p:sldId id="305" r:id="rId7"/>
    <p:sldId id="282" r:id="rId8"/>
    <p:sldId id="283" r:id="rId9"/>
    <p:sldId id="284" r:id="rId10"/>
    <p:sldId id="285" r:id="rId11"/>
    <p:sldId id="307" r:id="rId12"/>
    <p:sldId id="287" r:id="rId13"/>
    <p:sldId id="288" r:id="rId14"/>
    <p:sldId id="289" r:id="rId15"/>
    <p:sldId id="276" r:id="rId16"/>
    <p:sldId id="277" r:id="rId17"/>
    <p:sldId id="278" r:id="rId18"/>
    <p:sldId id="291" r:id="rId19"/>
    <p:sldId id="292" r:id="rId20"/>
    <p:sldId id="303" r:id="rId21"/>
    <p:sldId id="304" r:id="rId22"/>
  </p:sldIdLst>
  <p:sldSz cx="21599525" cy="16200438"/>
  <p:notesSz cx="6858000" cy="9144000"/>
  <p:defaultTextStyle>
    <a:defPPr>
      <a:defRPr lang="en-US"/>
    </a:defPPr>
    <a:lvl1pPr marL="0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1pPr>
    <a:lvl2pPr marL="404936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2pPr>
    <a:lvl3pPr marL="809871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3pPr>
    <a:lvl4pPr marL="1214807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4pPr>
    <a:lvl5pPr marL="1619744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5pPr>
    <a:lvl6pPr marL="2024680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6pPr>
    <a:lvl7pPr marL="2429615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7pPr>
    <a:lvl8pPr marL="2834551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8pPr>
    <a:lvl9pPr marL="3239488" algn="l" defTabSz="404936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A64"/>
    <a:srgbClr val="773830"/>
    <a:srgbClr val="072A39"/>
    <a:srgbClr val="141414"/>
    <a:srgbClr val="F47433"/>
    <a:srgbClr val="12827D"/>
    <a:srgbClr val="ED4B5C"/>
    <a:srgbClr val="FFCC00"/>
    <a:srgbClr val="FFFFF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CD17E-B843-40C1-AF80-8D130DC112B3}" v="1" dt="2023-09-26T10:49:4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/>
    <p:restoredTop sz="96327"/>
  </p:normalViewPr>
  <p:slideViewPr>
    <p:cSldViewPr snapToGrid="0" snapToObjects="1">
      <p:cViewPr varScale="1">
        <p:scale>
          <a:sx n="37" d="100"/>
          <a:sy n="37" d="100"/>
        </p:scale>
        <p:origin x="16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0" d="100"/>
          <a:sy n="110" d="100"/>
        </p:scale>
        <p:origin x="45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tte Bækgaard" userId="c2fde62d-3470-4a43-bf73-cc6f88f2d07f" providerId="ADAL" clId="{56ECD17E-B843-40C1-AF80-8D130DC112B3}"/>
    <pc:docChg chg="custSel addSld delSld modSld">
      <pc:chgData name="Jette Bækgaard" userId="c2fde62d-3470-4a43-bf73-cc6f88f2d07f" providerId="ADAL" clId="{56ECD17E-B843-40C1-AF80-8D130DC112B3}" dt="2023-09-26T10:53:30.408" v="303" actId="47"/>
      <pc:docMkLst>
        <pc:docMk/>
      </pc:docMkLst>
      <pc:sldChg chg="modSp mod">
        <pc:chgData name="Jette Bækgaard" userId="c2fde62d-3470-4a43-bf73-cc6f88f2d07f" providerId="ADAL" clId="{56ECD17E-B843-40C1-AF80-8D130DC112B3}" dt="2023-09-25T10:49:08.411" v="268" actId="20577"/>
        <pc:sldMkLst>
          <pc:docMk/>
          <pc:sldMk cId="3864595098" sldId="276"/>
        </pc:sldMkLst>
        <pc:spChg chg="mod">
          <ac:chgData name="Jette Bækgaard" userId="c2fde62d-3470-4a43-bf73-cc6f88f2d07f" providerId="ADAL" clId="{56ECD17E-B843-40C1-AF80-8D130DC112B3}" dt="2023-09-25T10:49:08.411" v="268" actId="20577"/>
          <ac:spMkLst>
            <pc:docMk/>
            <pc:sldMk cId="3864595098" sldId="276"/>
            <ac:spMk id="3" creationId="{00000000-0000-0000-0000-000000000000}"/>
          </ac:spMkLst>
        </pc:spChg>
      </pc:sldChg>
      <pc:sldChg chg="modSp mod">
        <pc:chgData name="Jette Bækgaard" userId="c2fde62d-3470-4a43-bf73-cc6f88f2d07f" providerId="ADAL" clId="{56ECD17E-B843-40C1-AF80-8D130DC112B3}" dt="2023-09-25T10:50:27.591" v="287" actId="20577"/>
        <pc:sldMkLst>
          <pc:docMk/>
          <pc:sldMk cId="3724877855" sldId="277"/>
        </pc:sldMkLst>
        <pc:spChg chg="mod">
          <ac:chgData name="Jette Bækgaard" userId="c2fde62d-3470-4a43-bf73-cc6f88f2d07f" providerId="ADAL" clId="{56ECD17E-B843-40C1-AF80-8D130DC112B3}" dt="2023-09-25T10:50:27.591" v="287" actId="20577"/>
          <ac:spMkLst>
            <pc:docMk/>
            <pc:sldMk cId="3724877855" sldId="277"/>
            <ac:spMk id="3" creationId="{00000000-0000-0000-0000-000000000000}"/>
          </ac:spMkLst>
        </pc:spChg>
      </pc:sldChg>
      <pc:sldChg chg="del">
        <pc:chgData name="Jette Bækgaard" userId="c2fde62d-3470-4a43-bf73-cc6f88f2d07f" providerId="ADAL" clId="{56ECD17E-B843-40C1-AF80-8D130DC112B3}" dt="2023-09-26T10:53:30.408" v="303" actId="47"/>
        <pc:sldMkLst>
          <pc:docMk/>
          <pc:sldMk cId="1397626128" sldId="286"/>
        </pc:sldMkLst>
      </pc:sldChg>
      <pc:sldChg chg="modSp mod">
        <pc:chgData name="Jette Bækgaard" userId="c2fde62d-3470-4a43-bf73-cc6f88f2d07f" providerId="ADAL" clId="{56ECD17E-B843-40C1-AF80-8D130DC112B3}" dt="2023-09-25T10:46:10.979" v="113" actId="20577"/>
        <pc:sldMkLst>
          <pc:docMk/>
          <pc:sldMk cId="1000509038" sldId="289"/>
        </pc:sldMkLst>
        <pc:spChg chg="mod">
          <ac:chgData name="Jette Bækgaard" userId="c2fde62d-3470-4a43-bf73-cc6f88f2d07f" providerId="ADAL" clId="{56ECD17E-B843-40C1-AF80-8D130DC112B3}" dt="2023-09-25T10:46:10.979" v="113" actId="20577"/>
          <ac:spMkLst>
            <pc:docMk/>
            <pc:sldMk cId="1000509038" sldId="289"/>
            <ac:spMk id="4" creationId="{00000000-0000-0000-0000-000000000000}"/>
          </ac:spMkLst>
        </pc:spChg>
      </pc:sldChg>
      <pc:sldChg chg="modSp mod">
        <pc:chgData name="Jette Bækgaard" userId="c2fde62d-3470-4a43-bf73-cc6f88f2d07f" providerId="ADAL" clId="{56ECD17E-B843-40C1-AF80-8D130DC112B3}" dt="2023-09-25T10:52:33.916" v="295" actId="20577"/>
        <pc:sldMkLst>
          <pc:docMk/>
          <pc:sldMk cId="3201172596" sldId="292"/>
        </pc:sldMkLst>
        <pc:spChg chg="mod">
          <ac:chgData name="Jette Bækgaard" userId="c2fde62d-3470-4a43-bf73-cc6f88f2d07f" providerId="ADAL" clId="{56ECD17E-B843-40C1-AF80-8D130DC112B3}" dt="2023-09-25T10:52:33.916" v="295" actId="20577"/>
          <ac:spMkLst>
            <pc:docMk/>
            <pc:sldMk cId="3201172596" sldId="292"/>
            <ac:spMk id="3" creationId="{00000000-0000-0000-0000-000000000000}"/>
          </ac:spMkLst>
        </pc:spChg>
      </pc:sldChg>
      <pc:sldChg chg="modSp mod">
        <pc:chgData name="Jette Bækgaard" userId="c2fde62d-3470-4a43-bf73-cc6f88f2d07f" providerId="ADAL" clId="{56ECD17E-B843-40C1-AF80-8D130DC112B3}" dt="2023-09-25T10:52:55.072" v="299" actId="20577"/>
        <pc:sldMkLst>
          <pc:docMk/>
          <pc:sldMk cId="1851149435" sldId="303"/>
        </pc:sldMkLst>
        <pc:spChg chg="mod">
          <ac:chgData name="Jette Bækgaard" userId="c2fde62d-3470-4a43-bf73-cc6f88f2d07f" providerId="ADAL" clId="{56ECD17E-B843-40C1-AF80-8D130DC112B3}" dt="2023-09-25T10:52:55.072" v="299" actId="20577"/>
          <ac:spMkLst>
            <pc:docMk/>
            <pc:sldMk cId="1851149435" sldId="303"/>
            <ac:spMk id="3" creationId="{00000000-0000-0000-0000-000000000000}"/>
          </ac:spMkLst>
        </pc:spChg>
      </pc:sldChg>
      <pc:sldChg chg="modSp add mod">
        <pc:chgData name="Jette Bækgaard" userId="c2fde62d-3470-4a43-bf73-cc6f88f2d07f" providerId="ADAL" clId="{56ECD17E-B843-40C1-AF80-8D130DC112B3}" dt="2023-09-26T10:53:20.215" v="302" actId="207"/>
        <pc:sldMkLst>
          <pc:docMk/>
          <pc:sldMk cId="3118314710" sldId="307"/>
        </pc:sldMkLst>
        <pc:spChg chg="mod">
          <ac:chgData name="Jette Bækgaard" userId="c2fde62d-3470-4a43-bf73-cc6f88f2d07f" providerId="ADAL" clId="{56ECD17E-B843-40C1-AF80-8D130DC112B3}" dt="2023-09-26T10:53:20.215" v="302" actId="207"/>
          <ac:spMkLst>
            <pc:docMk/>
            <pc:sldMk cId="3118314710" sldId="30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07528-13DE-6A4F-A97E-F57DB59F4041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24E7-96DC-5747-B94A-402F346615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5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1pPr>
    <a:lvl2pPr marL="964073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2pPr>
    <a:lvl3pPr marL="1928143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3pPr>
    <a:lvl4pPr marL="2892213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4pPr>
    <a:lvl5pPr marL="3856286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5pPr>
    <a:lvl6pPr marL="4820359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6pPr>
    <a:lvl7pPr marL="5784429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7pPr>
    <a:lvl8pPr marL="6748499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8pPr>
    <a:lvl9pPr marL="7712572" algn="l" defTabSz="1928143" rtl="0" eaLnBrk="1" latinLnBrk="0" hangingPunct="1">
      <a:defRPr sz="25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E5002-BAFE-41C3-865F-05694C7218C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04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072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9A2E21-DDA3-7F44-BC80-89E32FA2C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658682" y="-204794"/>
            <a:ext cx="29492471" cy="165892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C2E2F3-FC8C-154A-8925-E962D15BA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33789" y="12899925"/>
            <a:ext cx="4574952" cy="22339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E082E5-5D83-F047-AF91-4FF538422D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87503" y="5772549"/>
            <a:ext cx="10782530" cy="27246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85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Social- og sundhedshjælper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C253A4E-FAEE-A94F-88E5-E449BBFB00D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7503" y="8938647"/>
            <a:ext cx="10782530" cy="151460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nunc</a:t>
            </a:r>
            <a:r>
              <a:rPr lang="da-DK" dirty="0"/>
              <a:t> </a:t>
            </a:r>
            <a:r>
              <a:rPr lang="da-DK" dirty="0" err="1"/>
              <a:t>iaculis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2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4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C0C4B9-EE55-BA49-BD54-EE5DEF140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BC8593F2-CD13-A946-A14C-E3FFE1394E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99762" y="4722355"/>
            <a:ext cx="9314795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E2744490-BE68-F34E-ADB9-E8DD52CA98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4967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F05A28F-B054-1144-8FB7-FD7F09BE4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3674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5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9CCDC89-AFF6-6F48-BFDF-A3F615EED6D7}"/>
              </a:ext>
            </a:extLst>
          </p:cNvPr>
          <p:cNvSpPr/>
          <p:nvPr userDrawn="1"/>
        </p:nvSpPr>
        <p:spPr>
          <a:xfrm>
            <a:off x="2" y="3810101"/>
            <a:ext cx="21599525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4" name="Pladsholder til dato 1">
            <a:extLst>
              <a:ext uri="{FF2B5EF4-FFF2-40B4-BE49-F238E27FC236}">
                <a16:creationId xmlns:a16="http://schemas.microsoft.com/office/drawing/2014/main" id="{8FB5AB0F-A41C-FD47-912D-81AF7A0A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FD76DC6-2E21-6E44-BA83-78F5C7C6D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7D83DE9D-A33C-864D-B122-B5955B42B12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84967" y="5334025"/>
            <a:ext cx="8741875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742950" marR="0" indent="-74295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AB584D8C-76FB-DB40-A9FB-08C223A8A75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72684" y="5334026"/>
            <a:ext cx="8741875" cy="7371320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lvl="0"/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EC002-511F-304D-A011-D6DA81A81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76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6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9CCDC89-AFF6-6F48-BFDF-A3F615EED6D7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4" name="Pladsholder til dato 1">
            <a:extLst>
              <a:ext uri="{FF2B5EF4-FFF2-40B4-BE49-F238E27FC236}">
                <a16:creationId xmlns:a16="http://schemas.microsoft.com/office/drawing/2014/main" id="{8FB5AB0F-A41C-FD47-912D-81AF7A0A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7E081B-3E09-FC4F-8F4D-FD71579F7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5E5A709A-C4D7-4849-B387-CFAB99CA8A7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84967" y="3786291"/>
            <a:ext cx="8741875" cy="10050023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742950" marR="0" indent="-74295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D0111FB0-2073-684F-BD8D-68D4994F941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72684" y="3786292"/>
            <a:ext cx="8741875" cy="10050024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C01DDD3-F062-1948-9140-007475B03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1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1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16019287" y="0"/>
            <a:ext cx="5580239" cy="16200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1868834-6ADA-5845-8402-21886EA6B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10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C0DAE386-C451-8849-AD2A-427AB6DCD2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4969" y="4722355"/>
            <a:ext cx="8772152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6DD9FE6E-A58C-2544-AEEE-DC33321907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326317" y="4722355"/>
            <a:ext cx="8772152" cy="913911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5E0AA54-933A-0A40-8EE9-6687D812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8" y="1851737"/>
            <a:ext cx="131869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consectur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59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2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16019287" y="0"/>
            <a:ext cx="5580239" cy="16200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CEA366-2F09-0942-B580-6B6A31599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10" y="14965371"/>
            <a:ext cx="2207260" cy="698500"/>
          </a:xfrm>
          <a:prstGeom prst="rect">
            <a:avLst/>
          </a:prstGeom>
        </p:spPr>
      </p:pic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8E6A3C28-89E6-C641-8CB2-9A11A3E3E9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4969" y="4722355"/>
            <a:ext cx="9314794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96A77B65-6B60-7A40-8DB5-92AD9A2555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810654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3080C8-890B-B345-A7CF-BD035E815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8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17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3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6" y="0"/>
            <a:ext cx="5580239" cy="16200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4E88AB-479A-9842-8CF5-EF0D8124F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5B3279C9-B87F-F44E-AD1F-8F3B31C3AB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99762" y="4722355"/>
            <a:ext cx="9314795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5" name="Pladsholder til billede 5">
            <a:extLst>
              <a:ext uri="{FF2B5EF4-FFF2-40B4-BE49-F238E27FC236}">
                <a16:creationId xmlns:a16="http://schemas.microsoft.com/office/drawing/2014/main" id="{03F44EC0-BAE2-694A-82B4-17275E6F94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4967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7B7BDC9-9550-1645-9893-94FE7B83D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3674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01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4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3" name="Pladsholder til dato 1">
            <a:extLst>
              <a:ext uri="{FF2B5EF4-FFF2-40B4-BE49-F238E27FC236}">
                <a16:creationId xmlns:a16="http://schemas.microsoft.com/office/drawing/2014/main" id="{9B4C07A3-C47F-2C4B-9B1E-F25BC62C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DBCCFA-BF22-CA43-AA6C-FEF68CC9B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10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2A2B2979-8782-3C4F-BDE9-49F2913B77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99762" y="4722355"/>
            <a:ext cx="9314795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53A931C8-A5C7-594B-96DB-5E5C21F379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4967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BFC544-18E8-C340-8216-136595685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3674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6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5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1">
            <a:extLst>
              <a:ext uri="{FF2B5EF4-FFF2-40B4-BE49-F238E27FC236}">
                <a16:creationId xmlns:a16="http://schemas.microsoft.com/office/drawing/2014/main" id="{8FB5AB0F-A41C-FD47-912D-81AF7A0A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98A93CD-FAAF-C240-A7CA-2FF45054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BEED5D08-704A-8443-A2E7-241672908D5F}"/>
              </a:ext>
            </a:extLst>
          </p:cNvPr>
          <p:cNvSpPr/>
          <p:nvPr userDrawn="1"/>
        </p:nvSpPr>
        <p:spPr>
          <a:xfrm>
            <a:off x="2" y="3810101"/>
            <a:ext cx="21599525" cy="101705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 dirty="0">
              <a:highlight>
                <a:srgbClr val="FFCC00"/>
              </a:highlight>
            </a:endParaRPr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5CF5D3A0-4983-8C41-B3AD-C75D017FE5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84967" y="5334025"/>
            <a:ext cx="8741875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742950" marR="0" indent="-74295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D197009-A3A9-DA4A-9F20-E993E5649E8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72684" y="5334026"/>
            <a:ext cx="8741875" cy="7371320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lvl="0"/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FB0329-DD23-8D40-8A7F-E6BE137D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99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6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9CCDC89-AFF6-6F48-BFDF-A3F615EED6D7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2" name="Pladsholder til dato 1">
            <a:extLst>
              <a:ext uri="{FF2B5EF4-FFF2-40B4-BE49-F238E27FC236}">
                <a16:creationId xmlns:a16="http://schemas.microsoft.com/office/drawing/2014/main" id="{F93A10A0-AC02-B64A-BB03-8524369E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19D198-5714-534C-8BC3-BCF17DB74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10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72A328B1-F258-834C-A1E2-327FF2D2B39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84967" y="3786291"/>
            <a:ext cx="8741875" cy="10050023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742950" marR="0" indent="-74295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D3265C5A-1264-6A41-8112-5ABB2B5DDCD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72684" y="3786292"/>
            <a:ext cx="8741875" cy="10050024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DB46CD3-EE06-A544-990C-B730E4C2B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47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1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dato 1">
            <a:extLst>
              <a:ext uri="{FF2B5EF4-FFF2-40B4-BE49-F238E27FC236}">
                <a16:creationId xmlns:a16="http://schemas.microsoft.com/office/drawing/2014/main" id="{036FC3DD-0A47-A74A-8D2B-97B3C557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403B79-4FBD-B644-88CD-2D5A2436A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BB64DE00-F3A2-4D46-9AF5-7263B7860E5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84967" y="3786291"/>
            <a:ext cx="8741875" cy="10050023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742950" marR="0" indent="-74295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6287CE18-575E-B344-8EF1-6A4984C066E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72684" y="3786292"/>
            <a:ext cx="8741875" cy="10050024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7DC5B4-4E7B-7A49-8CAC-EE2728ACD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6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6A35FE8-5B34-6D4D-8259-324A13A0D148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 dirty="0"/>
          </a:p>
        </p:txBody>
      </p:sp>
      <p:pic>
        <p:nvPicPr>
          <p:cNvPr id="4" name="Billede 3" descr="Et billede, der indeholder person, indendørs, bærbar computer&#10;&#10;Automatisk genereret beskrivelse">
            <a:extLst>
              <a:ext uri="{FF2B5EF4-FFF2-40B4-BE49-F238E27FC236}">
                <a16:creationId xmlns:a16="http://schemas.microsoft.com/office/drawing/2014/main" id="{3B559F18-64B0-AE49-8D26-C294DCEF5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82828" cy="16223361"/>
          </a:xfrm>
          <a:prstGeom prst="rect">
            <a:avLst/>
          </a:prstGeom>
        </p:spPr>
      </p:pic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6DE5BD54-9A8E-864D-9C50-A2E06C4D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/>
          <a:p>
            <a:fld id="{91C4F341-646C-C94F-BE92-7EAD6AEECE56}" type="datetime1">
              <a:rPr lang="da-DK" smtClean="0">
                <a:solidFill>
                  <a:schemeClr val="bg1"/>
                </a:solidFill>
              </a:rPr>
              <a:t>25-09-2023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8BDAC9E-6407-B04C-B864-033C6F402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0185" y="1981213"/>
            <a:ext cx="11051558" cy="2046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8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0CD48CFF-C601-F44C-97E4-9297C4D422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6537" y="4883727"/>
            <a:ext cx="11051558" cy="9003200"/>
          </a:xfrm>
          <a:prstGeom prst="rect">
            <a:avLst/>
          </a:prstGeom>
        </p:spPr>
        <p:txBody>
          <a:bodyPr>
            <a:normAutofit/>
          </a:bodyPr>
          <a:lstStyle>
            <a:lvl1pPr marL="658063" indent="-658063">
              <a:lnSpc>
                <a:spcPts val="5400"/>
              </a:lnSpc>
              <a:buClr>
                <a:schemeClr val="bg1"/>
              </a:buClr>
              <a:buFont typeface="+mj-lt"/>
              <a:buAutoNum type="arabicPeriod"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Ullamco</a:t>
            </a:r>
            <a:r>
              <a:rPr lang="da-DK" dirty="0"/>
              <a:t> </a:t>
            </a:r>
            <a:r>
              <a:rPr lang="da-DK" dirty="0" err="1"/>
              <a:t>laboris</a:t>
            </a:r>
            <a:r>
              <a:rPr lang="da-DK" dirty="0"/>
              <a:t> </a:t>
            </a:r>
            <a:r>
              <a:rPr lang="da-DK" dirty="0" err="1"/>
              <a:t>nisi</a:t>
            </a:r>
            <a:r>
              <a:rPr lang="da-DK" dirty="0"/>
              <a:t> </a:t>
            </a:r>
            <a:r>
              <a:rPr lang="da-DK" dirty="0" err="1"/>
              <a:t>ut</a:t>
            </a:r>
            <a:r>
              <a:rPr lang="da-DK" dirty="0"/>
              <a:t> </a:t>
            </a:r>
            <a:r>
              <a:rPr lang="da-DK" dirty="0" err="1"/>
              <a:t>aliquid</a:t>
            </a:r>
            <a:r>
              <a:rPr lang="da-DK" dirty="0"/>
              <a:t> ex ea </a:t>
            </a:r>
          </a:p>
          <a:p>
            <a:pPr lvl="0"/>
            <a:r>
              <a:rPr lang="da-DK" dirty="0" err="1"/>
              <a:t>Commodi</a:t>
            </a:r>
            <a:r>
              <a:rPr lang="da-DK" dirty="0"/>
              <a:t> </a:t>
            </a:r>
            <a:r>
              <a:rPr lang="da-DK" dirty="0" err="1"/>
              <a:t>consequat</a:t>
            </a:r>
            <a:endParaRPr lang="da-DK" dirty="0"/>
          </a:p>
          <a:p>
            <a:pPr lvl="0"/>
            <a:r>
              <a:rPr lang="da-DK" dirty="0"/>
              <a:t>Quo </a:t>
            </a:r>
            <a:r>
              <a:rPr lang="da-DK" dirty="0" err="1"/>
              <a:t>usque</a:t>
            </a:r>
            <a:r>
              <a:rPr lang="da-DK" dirty="0"/>
              <a:t> tandem </a:t>
            </a:r>
            <a:r>
              <a:rPr lang="da-DK" dirty="0" err="1"/>
              <a:t>abutere</a:t>
            </a:r>
            <a:endParaRPr lang="da-DK" dirty="0"/>
          </a:p>
          <a:p>
            <a:pPr lvl="0"/>
            <a:r>
              <a:rPr lang="da-DK" dirty="0" err="1"/>
              <a:t>Catilina</a:t>
            </a:r>
            <a:r>
              <a:rPr lang="da-DK" dirty="0"/>
              <a:t> </a:t>
            </a:r>
            <a:r>
              <a:rPr lang="da-DK" dirty="0" err="1"/>
              <a:t>patientia</a:t>
            </a:r>
            <a:r>
              <a:rPr lang="da-DK" dirty="0"/>
              <a:t> </a:t>
            </a:r>
            <a:r>
              <a:rPr lang="da-DK" dirty="0" err="1"/>
              <a:t>nostra</a:t>
            </a:r>
            <a:r>
              <a:rPr lang="da-DK" dirty="0"/>
              <a:t> </a:t>
            </a:r>
            <a:r>
              <a:rPr lang="da-DK" dirty="0" err="1"/>
              <a:t>Quam</a:t>
            </a:r>
            <a:endParaRPr lang="da-DK" dirty="0"/>
          </a:p>
          <a:p>
            <a:pPr lvl="0"/>
            <a:r>
              <a:rPr lang="da-DK" dirty="0"/>
              <a:t>Prima </a:t>
            </a:r>
            <a:r>
              <a:rPr lang="da-DK" dirty="0" err="1"/>
              <a:t>lucecum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 mons </a:t>
            </a:r>
            <a:r>
              <a:rPr lang="da-DK" dirty="0" err="1"/>
              <a:t>aliud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haec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possit</a:t>
            </a:r>
            <a:r>
              <a:rPr lang="da-DK" dirty="0"/>
              <a:t> </a:t>
            </a:r>
            <a:r>
              <a:rPr lang="da-DK" dirty="0" err="1"/>
              <a:t>intrepidus</a:t>
            </a:r>
            <a:r>
              <a:rPr lang="da-DK" dirty="0"/>
              <a:t> </a:t>
            </a:r>
            <a:r>
              <a:rPr lang="da-DK" dirty="0" err="1"/>
              <a:t>aestimare</a:t>
            </a:r>
            <a:r>
              <a:rPr lang="da-DK" dirty="0"/>
              <a:t> </a:t>
            </a:r>
            <a:r>
              <a:rPr lang="da-DK" dirty="0" err="1"/>
              <a:t>tellus</a:t>
            </a:r>
            <a:endParaRPr lang="da-DK" dirty="0"/>
          </a:p>
          <a:p>
            <a:pPr lvl="0"/>
            <a:r>
              <a:rPr lang="da-DK" dirty="0" err="1"/>
              <a:t>Quid</a:t>
            </a:r>
            <a:r>
              <a:rPr lang="da-DK" dirty="0"/>
              <a:t> </a:t>
            </a:r>
            <a:r>
              <a:rPr lang="da-DK" dirty="0" err="1"/>
              <a:t>securi</a:t>
            </a:r>
            <a:r>
              <a:rPr lang="da-DK" dirty="0"/>
              <a:t> </a:t>
            </a:r>
            <a:r>
              <a:rPr lang="da-DK" dirty="0" err="1"/>
              <a:t>etiam</a:t>
            </a:r>
            <a:r>
              <a:rPr lang="da-DK" dirty="0"/>
              <a:t> </a:t>
            </a:r>
            <a:r>
              <a:rPr lang="da-DK" dirty="0" err="1"/>
              <a:t>tamquam</a:t>
            </a:r>
            <a:endParaRPr lang="da-DK" dirty="0"/>
          </a:p>
          <a:p>
            <a:pPr lvl="0"/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nulla</a:t>
            </a:r>
            <a:r>
              <a:rPr lang="da-DK" dirty="0"/>
              <a:t> </a:t>
            </a:r>
            <a:r>
              <a:rPr lang="da-DK" dirty="0" err="1"/>
              <a:t>pariatur</a:t>
            </a:r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2F1225-42B0-FB46-A268-FEA04CF270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3" name="Pladsholder til billede 5">
            <a:extLst>
              <a:ext uri="{FF2B5EF4-FFF2-40B4-BE49-F238E27FC236}">
                <a16:creationId xmlns:a16="http://schemas.microsoft.com/office/drawing/2014/main" id="{378BA7B5-0645-5F49-9CF4-D8EEC37A0B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82828" cy="16200438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7767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2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D6C83AF-8E70-4F48-9B58-E49BE2B1D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66710" y="-202714"/>
            <a:ext cx="22088994" cy="16566481"/>
          </a:xfrm>
          <a:prstGeom prst="rect">
            <a:avLst/>
          </a:prstGeom>
        </p:spPr>
      </p:pic>
      <p:sp>
        <p:nvSpPr>
          <p:cNvPr id="12" name="Pladsholder til dato 1">
            <a:extLst>
              <a:ext uri="{FF2B5EF4-FFF2-40B4-BE49-F238E27FC236}">
                <a16:creationId xmlns:a16="http://schemas.microsoft.com/office/drawing/2014/main" id="{036FC3DD-0A47-A74A-8D2B-97B3C557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94DBC7-FC30-1D43-9341-326FDFBD2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0CA7D3F2-4C32-6C40-82E7-D6B8A6E1A7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53664" y="4722355"/>
            <a:ext cx="11860894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</a:t>
            </a:r>
            <a:br>
              <a:rPr lang="da-DK" dirty="0"/>
            </a:br>
            <a:br>
              <a:rPr lang="da-DK" dirty="0"/>
            </a:b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37753B7-6310-5B47-A7CB-D5A92417A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3664" y="1851737"/>
            <a:ext cx="1184480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sectur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3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dato 1">
            <a:extLst>
              <a:ext uri="{FF2B5EF4-FFF2-40B4-BE49-F238E27FC236}">
                <a16:creationId xmlns:a16="http://schemas.microsoft.com/office/drawing/2014/main" id="{036FC3DD-0A47-A74A-8D2B-97B3C557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94DBC7-FC30-1D43-9341-326FDFBD2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44CBDAD-9605-B94D-8506-015DC88AD5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484966" y="3786292"/>
            <a:ext cx="18629593" cy="10050024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 </a:t>
            </a: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</a:t>
            </a:r>
          </a:p>
          <a:p>
            <a:pPr marL="0" marR="0" lvl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B3E925D-0E6C-D345-9D18-770EB4C47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613502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10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EF154A63-B560-8C47-B866-DC60E9F0C2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1599521" cy="1620043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35659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0FF911-3447-EE49-8746-5A4DC0ABB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20B5DA1C-582A-0C4D-AE43-1145DAFB64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4969" y="2208064"/>
            <a:ext cx="9048759" cy="110947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99A8AC14-194A-5B45-A295-351A26353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49710" y="2227657"/>
            <a:ext cx="9048759" cy="110947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3859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00223D-CA20-2540-A53A-168049138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F3A8EF37-C985-0C4B-A14E-767CF75B5A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93321" y="2227657"/>
            <a:ext cx="9005148" cy="110947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B757D65-A552-E443-BA97-C9F534491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57445" y="2227657"/>
            <a:ext cx="9048759" cy="52725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billede 5">
            <a:extLst>
              <a:ext uri="{FF2B5EF4-FFF2-40B4-BE49-F238E27FC236}">
                <a16:creationId xmlns:a16="http://schemas.microsoft.com/office/drawing/2014/main" id="{320842F3-DB9D-1744-965B-099D8FDE8A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446" y="8049813"/>
            <a:ext cx="9048759" cy="52725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6732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4" y="0"/>
            <a:ext cx="21599522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C327F08-E2B5-DD4F-A239-85447B1E5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24CF0F30-55B7-B347-B734-7EF04C17F7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57446" y="2227657"/>
            <a:ext cx="9005148" cy="110947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07B2454E-0559-6B4C-9191-E91E63EDB0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9710" y="2227657"/>
            <a:ext cx="4183363" cy="52725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B94CE962-2A53-8E4C-9C7F-0C2AEF1142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49710" y="8049813"/>
            <a:ext cx="9048759" cy="52725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9" name="Pladsholder til billede 5">
            <a:extLst>
              <a:ext uri="{FF2B5EF4-FFF2-40B4-BE49-F238E27FC236}">
                <a16:creationId xmlns:a16="http://schemas.microsoft.com/office/drawing/2014/main" id="{82947AA1-874D-2645-8799-64A99A494B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776579" y="2227656"/>
            <a:ext cx="4321890" cy="52725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26139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erson, væg, indendørs&#10;&#10;Automatisk genereret beskrivelse">
            <a:extLst>
              <a:ext uri="{FF2B5EF4-FFF2-40B4-BE49-F238E27FC236}">
                <a16:creationId xmlns:a16="http://schemas.microsoft.com/office/drawing/2014/main" id="{AA31CBA0-05C9-E147-B01B-5284216EE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3" y="3809683"/>
            <a:ext cx="8914382" cy="1014362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713" y="3809683"/>
            <a:ext cx="8913812" cy="1017143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FFCC00">
                  <a:alpha val="82116"/>
                </a:srgbClr>
              </a:gs>
              <a:gs pos="100000">
                <a:srgbClr val="FFCC00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93411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Drømmene er i dine hænder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14EEA7A-BBE3-0946-A00A-BFAECBDA1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71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>
            <a:extLst>
              <a:ext uri="{FF2B5EF4-FFF2-40B4-BE49-F238E27FC236}">
                <a16:creationId xmlns:a16="http://schemas.microsoft.com/office/drawing/2014/main" id="{E034ACA8-A37B-F743-AC47-A351BC61C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3" y="3810101"/>
            <a:ext cx="8913812" cy="10170594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4573" y="3810101"/>
            <a:ext cx="8914952" cy="1017143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ED4B5C"/>
              </a:gs>
              <a:gs pos="100000">
                <a:srgbClr val="ED4B5C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7739762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Social- og sundhedsassistent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7A23C42-3F93-0245-828B-02A1CD1E7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28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31CBA0-05C9-E147-B01B-5284216EE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3" y="3809683"/>
            <a:ext cx="8914382" cy="1014362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143" y="3809683"/>
            <a:ext cx="8913812" cy="1017143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12827D"/>
              </a:gs>
              <a:gs pos="100000">
                <a:srgbClr val="12827D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77324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Pædagogisk assistent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3B801F9-48EC-074D-BF53-9786CBB37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03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31CBA0-05C9-E147-B01B-5284216EE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3" y="3809683"/>
            <a:ext cx="8914382" cy="1014362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143" y="3809683"/>
            <a:ext cx="8913812" cy="1017143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F47433"/>
              </a:gs>
              <a:gs pos="100000">
                <a:srgbClr val="F47433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77324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Social- og sundhedshjælper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39412C9-D91C-7145-A6F9-A56D95252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rgbClr val="072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C033104-9B11-1E4F-86E2-B0239793D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658682" y="-204794"/>
            <a:ext cx="29492471" cy="165892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808209-3613-DA47-AC66-B839DDFBC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94375" y="5238578"/>
            <a:ext cx="11139396" cy="56401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side</a:t>
            </a:r>
            <a:br>
              <a:rPr lang="da-DK" dirty="0"/>
            </a:b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4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768CE664-8734-D74B-9E7C-47E73BDAB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7" y="3809682"/>
            <a:ext cx="8913808" cy="101346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143" y="3809682"/>
            <a:ext cx="8913812" cy="10171431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072A39"/>
              </a:gs>
              <a:gs pos="100000">
                <a:srgbClr val="072A39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77324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Praktiksamarbejde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0626690-2E44-6D48-8D73-D863B388A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91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768CE664-8734-D74B-9E7C-47E73BDAB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7" y="3809682"/>
            <a:ext cx="8913808" cy="101346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143" y="3792103"/>
            <a:ext cx="8913812" cy="10188592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773830"/>
              </a:gs>
              <a:gs pos="100000">
                <a:srgbClr val="773830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77324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EUX velfærd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29DCC84-55FE-BF4F-A3FE-3976E902F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72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lrou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768CE664-8734-D74B-9E7C-47E73BDAB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147" y="3809682"/>
            <a:ext cx="8913808" cy="101346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7DA1E0E-5E9D-864B-8BB3-E00DB72837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85143" y="3809682"/>
            <a:ext cx="8913812" cy="10188592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58064F92-7BEB-C74E-B631-8F302149D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5145" y="10178716"/>
            <a:ext cx="8914380" cy="38019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5E2A64"/>
              </a:gs>
              <a:gs pos="100000">
                <a:srgbClr val="5E2A64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24FB362D-87A1-0C43-9317-2C429087C2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321145" y="11658601"/>
            <a:ext cx="6777324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ts val="7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Kurser og efteruddannelse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D20F7F-ABE8-0548-A5AE-09C6DC618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0747D1A-C7B8-8C4C-8A9F-500F52CF0F46}"/>
              </a:ext>
            </a:extLst>
          </p:cNvPr>
          <p:cNvSpPr/>
          <p:nvPr userDrawn="1"/>
        </p:nvSpPr>
        <p:spPr>
          <a:xfrm>
            <a:off x="2" y="3810101"/>
            <a:ext cx="12685141" cy="10170594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4617F2D-162C-A447-894D-36E53920FB5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84969" y="5334025"/>
            <a:ext cx="9314793" cy="7371321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A9019D-95B1-E04A-83D0-5EFDF9558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7" y="1851738"/>
            <a:ext cx="18299323" cy="14525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rou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8358170" cy="16161365"/>
          </a:xfrm>
          <a:prstGeom prst="rect">
            <a:avLst/>
          </a:prstGeom>
        </p:spPr>
      </p:pic>
      <p:sp>
        <p:nvSpPr>
          <p:cNvPr id="19" name="Pladsholder til billede 5">
            <a:extLst>
              <a:ext uri="{FF2B5EF4-FFF2-40B4-BE49-F238E27FC236}">
                <a16:creationId xmlns:a16="http://schemas.microsoft.com/office/drawing/2014/main" id="{0625A83E-1B32-B44C-96A9-53C6ABD2DA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E169B792-49FE-9A49-A587-EADF2F4A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FFCC00">
                  <a:alpha val="82116"/>
                </a:srgbClr>
              </a:gs>
              <a:gs pos="100000">
                <a:srgbClr val="FFCC00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378CC8-AB7A-1B44-B89F-5E368395D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19146023-5F2B-1F4E-ADE2-269FC14E7E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33E98BDB-39CE-C244-B098-47392FBAABE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Drømmene er i dine hænder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D4106C1-EAE0-304B-A5C2-35F200120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85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sundhedsassisten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93" y="3"/>
            <a:ext cx="8375761" cy="16235680"/>
          </a:xfrm>
          <a:prstGeom prst="rect">
            <a:avLst/>
          </a:prstGeom>
        </p:spPr>
      </p:pic>
      <p:sp>
        <p:nvSpPr>
          <p:cNvPr id="19" name="Pladsholder til billede 5">
            <a:extLst>
              <a:ext uri="{FF2B5EF4-FFF2-40B4-BE49-F238E27FC236}">
                <a16:creationId xmlns:a16="http://schemas.microsoft.com/office/drawing/2014/main" id="{9EAEF12D-FBC3-C94F-8519-74346B6950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801FECC1-57AF-1342-B7D6-DE6A117D0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ED4B5C"/>
              </a:gs>
              <a:gs pos="100000">
                <a:srgbClr val="ED4B5C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ED4B5C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E003F4-ED88-9B48-8A2E-368A9F87B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AB289E23-C5E5-DA4E-A6A7-DEF49363D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2A62757D-B92B-3F4B-8476-6E7FFA52D5C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Social- og sundhedsassistent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EBE729E-0608-0048-A41E-474141BD8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55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ædagogisk_assisten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8375762" cy="16154908"/>
          </a:xfrm>
          <a:prstGeom prst="rect">
            <a:avLst/>
          </a:prstGeom>
        </p:spPr>
      </p:pic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AC04680E-BB2E-2F43-B4A7-C3550458F5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F3AB5BEE-AC0C-934B-9B20-9BF8917063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12827D"/>
              </a:gs>
              <a:gs pos="100000">
                <a:srgbClr val="12827D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12827D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C2B16C-6C9A-1141-BDE1-A66589BE5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845B0964-A8F0-1240-A10A-E3F92EA254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2476E6CE-FC65-4C41-90B3-D067BB2F91C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Pædagogisk assistent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F17993E-F5F7-974C-9771-475FA1129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59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sundhedshjælp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8358169" cy="16184880"/>
          </a:xfrm>
          <a:prstGeom prst="rect">
            <a:avLst/>
          </a:prstGeom>
        </p:spPr>
      </p:pic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BBF1745-38C2-044E-80E5-A9181BAEDB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920BED46-5DEC-6347-9E30-51F6ADA86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F47433"/>
              </a:gs>
              <a:gs pos="100000">
                <a:srgbClr val="F47433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47433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A37D3E-7ECF-B64D-8925-244627993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4F44BE74-68D1-8F4C-8748-72A1AA8603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1726E434-96B0-1142-B5C2-38B075F0D2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Social- og sundhedshjælper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C6EA495-EB70-D349-948B-E84FA7F7B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9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ksamarbejd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8358169" cy="16214852"/>
          </a:xfrm>
          <a:prstGeom prst="rect">
            <a:avLst/>
          </a:prstGeom>
        </p:spPr>
      </p:pic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5015E798-3079-2146-85D3-32B22BDA2E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0419AD51-DB1A-514C-A386-876602169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072A39"/>
              </a:gs>
              <a:gs pos="100000">
                <a:srgbClr val="072A39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072A39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2DB5831-05BA-3441-AC63-659D4D69F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9E20A694-1643-4C47-B43A-6BBED1FBAA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F4F2CFF8-3C52-6F40-896A-D057DAAECBA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Praktiksamarbejde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8294AAA-AE66-D94A-A0F7-B84C9A778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83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x_velfær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A4CCAD6-0A2E-D348-B15B-94AB379CE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8358169" cy="16149574"/>
          </a:xfrm>
          <a:prstGeom prst="rect">
            <a:avLst/>
          </a:prstGeom>
        </p:spPr>
      </p:pic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B1B5B72B-4F07-A746-A0B3-9BC70F7ABD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E8045136-C3C2-6A4E-9061-5B868A590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773830"/>
              </a:gs>
              <a:gs pos="100000">
                <a:srgbClr val="773830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77383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227C36-1EA1-1347-B9CA-8DBB5A48A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29A44618-C35E-254B-978E-ECC8FED0C3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C220F756-1E00-BC45-AED1-EC0D35C1FC3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EUX velfærd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146F43-CD1C-214A-9867-070B6D0D5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91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s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2" y="0"/>
            <a:ext cx="21599525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8358169" cy="16154908"/>
          </a:xfrm>
          <a:prstGeom prst="rect">
            <a:avLst/>
          </a:prstGeom>
        </p:spPr>
      </p:pic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326735E4-3CC3-1642-B99F-4D43193A5C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2" y="0"/>
            <a:ext cx="8375761" cy="16161369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B0C442FD-5EBF-2B4B-B9A3-8639DC897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7592" y="10470285"/>
            <a:ext cx="8375761" cy="57301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9000">
                <a:srgbClr val="5E2A64"/>
              </a:gs>
              <a:gs pos="100000">
                <a:srgbClr val="5E2A64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5E2A64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D9044A-DA51-AE4F-9E55-F7775F075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574A819-FF8C-E14B-A922-6DABD6B481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71364" y="4722355"/>
            <a:ext cx="10243193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23FD5607-1601-F54C-885A-2D2C7417E16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840" y="13838855"/>
            <a:ext cx="7009087" cy="1825016"/>
          </a:xfrm>
          <a:prstGeom prst="rect">
            <a:avLst/>
          </a:prstGeom>
        </p:spPr>
        <p:txBody>
          <a:bodyPr lIns="90000" tIns="0"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Kurser og efteruddannelse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D97E2D4-90C3-C941-9366-432AE6406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364" y="1851737"/>
            <a:ext cx="10243193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49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bille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21599525" cy="16219170"/>
          </a:xfrm>
          <a:prstGeom prst="rect">
            <a:avLst/>
          </a:prstGeom>
        </p:spPr>
      </p:pic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0D128C60-D29B-954D-BAFC-7B0BF597E9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6" y="0"/>
            <a:ext cx="21599525" cy="16200435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5782FF-3FC0-624A-9933-03F7191235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7595" y="8941643"/>
            <a:ext cx="21617121" cy="725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0000">
                <a:srgbClr val="072A39"/>
              </a:gs>
              <a:gs pos="100000">
                <a:srgbClr val="072A39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072A39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F0B308F-2E0B-1A43-B710-6619D007B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6" y="10341758"/>
            <a:ext cx="17022320" cy="170734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620826C2-39E8-F04B-A3A5-CE7D2F0B1E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998" y="11637817"/>
            <a:ext cx="17022320" cy="2723936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9004514-8CAA-EC4F-A392-751CF769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8D6-803F-47AF-81BA-CC9BFA4A4720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6AC-BDA4-4774-9C87-36F1D268EB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551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l">
              <a:defRPr sz="8504"/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1079976" y="3960108"/>
            <a:ext cx="19439573" cy="11017798"/>
          </a:xfrm>
        </p:spPr>
        <p:txBody>
          <a:bodyPr>
            <a:noAutofit/>
          </a:bodyPr>
          <a:lstStyle>
            <a:lvl1pPr marL="809998" indent="-809998">
              <a:buFont typeface="Wingdings 3" pitchFamily="18" charset="2"/>
              <a:buChar char=""/>
              <a:defRPr sz="5669"/>
            </a:lvl1pPr>
            <a:lvl2pPr marL="1754996" indent="-674999">
              <a:buFont typeface="Wingdings 3" pitchFamily="18" charset="2"/>
              <a:buChar char=""/>
              <a:defRPr sz="4724"/>
            </a:lvl2pPr>
            <a:lvl3pPr marL="2699995" indent="-539999">
              <a:buFont typeface="Wingdings 3" pitchFamily="18" charset="2"/>
              <a:buChar char=""/>
              <a:defRPr sz="4252"/>
            </a:lvl3pPr>
            <a:lvl4pPr marL="3779992" indent="-539999">
              <a:buFont typeface="Wingdings 3" pitchFamily="18" charset="2"/>
              <a:buChar char=""/>
              <a:defRPr sz="3780"/>
            </a:lvl4pPr>
            <a:lvl5pPr marL="4859990" indent="-539999">
              <a:buFont typeface="Wingdings 3" pitchFamily="18" charset="2"/>
              <a:buChar char=""/>
              <a:defRPr sz="3307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B9E03F-1C51-45C0-89C4-A963B1BC61CD}" type="datetime1">
              <a:rPr lang="da-DK" smtClean="0"/>
              <a:t>25-09-2023</a:t>
            </a:fld>
            <a:endParaRPr lang="en-US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319007321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79976" y="3780104"/>
            <a:ext cx="9539790" cy="10691540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979759" y="3780104"/>
            <a:ext cx="9539790" cy="10691540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8D6-803F-47AF-81BA-CC9BFA4A4720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6AC-BDA4-4774-9C87-36F1D268EB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2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billede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2B7D713-D9C3-6C42-91EC-2E248A702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80"/>
          <a:stretch/>
        </p:blipFill>
        <p:spPr>
          <a:xfrm>
            <a:off x="-17597" y="0"/>
            <a:ext cx="21617121" cy="16193894"/>
          </a:xfrm>
          <a:prstGeom prst="rect">
            <a:avLst/>
          </a:prstGeom>
        </p:spPr>
      </p:pic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D2B1655-30AD-D242-9BB6-D0397A31F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7596" y="0"/>
            <a:ext cx="21599525" cy="16200435"/>
          </a:xfrm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D39C196C-CD03-5B40-96FD-932208564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7595" y="8941643"/>
            <a:ext cx="21617121" cy="725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1"/>
            <a:tileRect/>
          </a:gradFill>
        </p:spPr>
        <p:txBody>
          <a:bodyPr vert="horz" lIns="0" anchor="b" anchorCtr="0"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rgbClr val="FFCC00">
                    <a:alpha val="0"/>
                  </a:srgbClr>
                </a:solidFill>
              </a:defRPr>
            </a:lvl2pPr>
          </a:lstStyle>
          <a:p>
            <a:pPr lvl="1"/>
            <a:r>
              <a:rPr lang="da-DK" dirty="0"/>
              <a:t>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FE5B389-1053-8344-BFE0-524623593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6" y="10341758"/>
            <a:ext cx="17022320" cy="170734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33C0DF4C-D7A7-CD4B-82E0-A1C0FB0D5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998" y="11637817"/>
            <a:ext cx="17022320" cy="2723936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8B0609-4664-5842-AAC7-190E4EB71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10" y="14965371"/>
            <a:ext cx="220726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billed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erson, væg, indendørs&#10;&#10;Automatisk genereret beskrivelse">
            <a:extLst>
              <a:ext uri="{FF2B5EF4-FFF2-40B4-BE49-F238E27FC236}">
                <a16:creationId xmlns:a16="http://schemas.microsoft.com/office/drawing/2014/main" id="{AA31CBA0-05C9-E147-B01B-5284216EE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21599524" cy="1618399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2B3D3E4-3F44-6E46-BFC9-E52A8E0CAD72}"/>
              </a:ext>
            </a:extLst>
          </p:cNvPr>
          <p:cNvSpPr/>
          <p:nvPr userDrawn="1"/>
        </p:nvSpPr>
        <p:spPr>
          <a:xfrm>
            <a:off x="1439999" y="1440000"/>
            <a:ext cx="12130527" cy="13044927"/>
          </a:xfrm>
          <a:prstGeom prst="rect">
            <a:avLst/>
          </a:prstGeom>
          <a:solidFill>
            <a:srgbClr val="FFFFF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408489D-51C3-0B46-BC34-7F020FC0B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2520000"/>
            <a:ext cx="9865964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AB6CB371-D251-684B-BA87-B96AC6B208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0000" y="4925291"/>
            <a:ext cx="9865964" cy="8915399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3EB5D2-E0AA-EB45-B064-E69D065C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1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16019287" y="0"/>
            <a:ext cx="5580239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FAAA4FE0-0CA1-004F-AF61-0BEA4864DB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4969" y="4722355"/>
            <a:ext cx="8772152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113D0E-CB13-714B-982F-493F96C6F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26ABFDDC-5089-0A40-9684-25F82943AE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326317" y="4722355"/>
            <a:ext cx="8772152" cy="913911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3C7A209-DAE1-4245-A4A2-A36AE5CEC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8" y="1851737"/>
            <a:ext cx="131869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consectur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4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2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FD1036D-D57C-514B-A470-4E540AE275F3}"/>
              </a:ext>
            </a:extLst>
          </p:cNvPr>
          <p:cNvSpPr/>
          <p:nvPr userDrawn="1"/>
        </p:nvSpPr>
        <p:spPr>
          <a:xfrm>
            <a:off x="16019287" y="0"/>
            <a:ext cx="5580239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5" name="Pladsholder til dato 1">
            <a:extLst>
              <a:ext uri="{FF2B5EF4-FFF2-40B4-BE49-F238E27FC236}">
                <a16:creationId xmlns:a16="http://schemas.microsoft.com/office/drawing/2014/main" id="{E75A402C-2D81-AD47-8F68-C02BAFF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212466-095C-394B-8BF4-FA3CF1F1E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EC19185C-DF97-184A-AA52-8AD5932DB5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4969" y="4722355"/>
            <a:ext cx="9314794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5" name="Pladsholder til billede 5">
            <a:extLst>
              <a:ext uri="{FF2B5EF4-FFF2-40B4-BE49-F238E27FC236}">
                <a16:creationId xmlns:a16="http://schemas.microsoft.com/office/drawing/2014/main" id="{0BAC2B90-5967-A74F-AB4D-45402EDDC2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810654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E165AB-0826-B145-B49D-0BFB1FD56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4968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6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5" userDrawn="1">
          <p15:clr>
            <a:srgbClr val="FBAE40"/>
          </p15:clr>
        </p15:guide>
        <p15:guide id="2" pos="68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03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2DC58D8-9623-F446-81A7-A04B25CD0C1F}"/>
              </a:ext>
            </a:extLst>
          </p:cNvPr>
          <p:cNvSpPr/>
          <p:nvPr userDrawn="1"/>
        </p:nvSpPr>
        <p:spPr>
          <a:xfrm>
            <a:off x="6" y="0"/>
            <a:ext cx="5580239" cy="16200438"/>
          </a:xfrm>
          <a:prstGeom prst="rect">
            <a:avLst/>
          </a:prstGeom>
          <a:solidFill>
            <a:srgbClr val="07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71"/>
          </a:p>
        </p:txBody>
      </p:sp>
      <p:sp>
        <p:nvSpPr>
          <p:cNvPr id="3" name="Pladsholder til dato 1">
            <a:extLst>
              <a:ext uri="{FF2B5EF4-FFF2-40B4-BE49-F238E27FC236}">
                <a16:creationId xmlns:a16="http://schemas.microsoft.com/office/drawing/2014/main" id="{5B137C72-78DF-4C44-B5A9-8CAF6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C4F341-646C-C94F-BE92-7EAD6AEECE56}" type="datetime1">
              <a:rPr lang="da-DK" smtClean="0"/>
              <a:pPr/>
              <a:t>25-09-2023</a:t>
            </a:fld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6F0982-3FD4-1446-B437-CCBA5EC7D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1209" y="14965371"/>
            <a:ext cx="2207260" cy="698500"/>
          </a:xfrm>
          <a:prstGeom prst="rect">
            <a:avLst/>
          </a:prstGeom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2E59A74C-57C9-DA45-88CF-DC3323886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99762" y="4722355"/>
            <a:ext cx="9314795" cy="9139118"/>
          </a:xfrm>
          <a:prstGeom prst="rect">
            <a:avLst/>
          </a:prstGeom>
        </p:spPr>
        <p:txBody>
          <a:bodyPr lIns="90000" tIns="0">
            <a:noAutofit/>
          </a:bodyPr>
          <a:lstStyle>
            <a:lvl1pPr marL="0" marR="0" indent="0" algn="l" defTabSz="1619769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 sz="4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9885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769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53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42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3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191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07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Etiam</a:t>
            </a:r>
            <a:r>
              <a:rPr lang="da-DK" dirty="0"/>
              <a:t> sodales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bibendumNunc</a:t>
            </a:r>
            <a:r>
              <a:rPr lang="da-DK" dirty="0"/>
              <a:t> </a:t>
            </a:r>
            <a:r>
              <a:rPr lang="da-DK" dirty="0" err="1"/>
              <a:t>iaculis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et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cursus</a:t>
            </a:r>
            <a:r>
              <a:rPr lang="da-DK" dirty="0"/>
              <a:t> </a:t>
            </a:r>
            <a:r>
              <a:rPr lang="da-DK" dirty="0" err="1"/>
              <a:t>faucibus</a:t>
            </a:r>
            <a:r>
              <a:rPr lang="da-DK" dirty="0"/>
              <a:t>. </a:t>
            </a:r>
            <a:r>
              <a:rPr lang="da-DK" dirty="0" err="1"/>
              <a:t>Praesent</a:t>
            </a:r>
            <a:r>
              <a:rPr lang="da-DK" dirty="0"/>
              <a:t> </a:t>
            </a:r>
            <a:r>
              <a:rPr lang="da-DK" dirty="0" err="1"/>
              <a:t>bibendum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 nec </a:t>
            </a:r>
            <a:r>
              <a:rPr lang="da-DK" dirty="0" err="1"/>
              <a:t>nibh</a:t>
            </a:r>
            <a:r>
              <a:rPr lang="da-DK" dirty="0"/>
              <a:t> </a:t>
            </a:r>
            <a:r>
              <a:rPr lang="da-DK" dirty="0" err="1"/>
              <a:t>molestie</a:t>
            </a:r>
            <a:r>
              <a:rPr lang="da-DK" dirty="0"/>
              <a:t>, vitae </a:t>
            </a:r>
            <a:r>
              <a:rPr lang="da-DK" dirty="0" err="1"/>
              <a:t>porta</a:t>
            </a:r>
            <a:r>
              <a:rPr lang="da-DK" dirty="0"/>
              <a:t> </a:t>
            </a:r>
            <a:r>
              <a:rPr lang="da-DK" dirty="0" err="1"/>
              <a:t>tortor</a:t>
            </a:r>
            <a:r>
              <a:rPr lang="da-DK" dirty="0"/>
              <a:t> </a:t>
            </a:r>
            <a:r>
              <a:rPr lang="da-DK" dirty="0" err="1"/>
              <a:t>mollis</a:t>
            </a:r>
            <a:r>
              <a:rPr lang="da-DK" dirty="0"/>
              <a:t>. Nam in </a:t>
            </a:r>
            <a:r>
              <a:rPr lang="da-DK" dirty="0" err="1"/>
              <a:t>odio</a:t>
            </a:r>
            <a:r>
              <a:rPr lang="da-DK" dirty="0"/>
              <a:t> mi. </a:t>
            </a:r>
          </a:p>
          <a:p>
            <a:pPr lvl="0"/>
            <a:endParaRPr lang="da-DK" dirty="0"/>
          </a:p>
          <a:p>
            <a:pPr marL="0" marR="0" lvl="0" indent="0" algn="l" defTabSz="1619769" rtl="0" eaLnBrk="1" fontAlgn="auto" latinLnBrk="0" hangingPunct="1">
              <a:lnSpc>
                <a:spcPts val="5400"/>
              </a:lnSpc>
              <a:spcBef>
                <a:spcPts val="1772"/>
              </a:spcBef>
              <a:spcAft>
                <a:spcPts val="0"/>
              </a:spcAft>
              <a:buClr>
                <a:srgbClr val="141414"/>
              </a:buClr>
              <a:buSzTx/>
              <a:buFontTx/>
              <a:buNone/>
              <a:tabLst/>
              <a:defRPr/>
            </a:pP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 </a:t>
            </a:r>
            <a:r>
              <a:rPr lang="da-DK" dirty="0" err="1"/>
              <a:t>fringilla</a:t>
            </a:r>
            <a:r>
              <a:rPr lang="da-DK" dirty="0"/>
              <a:t> </a:t>
            </a:r>
            <a:r>
              <a:rPr lang="da-DK" dirty="0" err="1"/>
              <a:t>odio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. </a:t>
            </a:r>
            <a:r>
              <a:rPr lang="da-DK" dirty="0" err="1"/>
              <a:t>Etiam</a:t>
            </a:r>
            <a:r>
              <a:rPr lang="da-DK" dirty="0"/>
              <a:t> in </a:t>
            </a:r>
            <a:r>
              <a:rPr lang="da-DK" dirty="0" err="1"/>
              <a:t>dapibus</a:t>
            </a:r>
            <a:r>
              <a:rPr lang="da-DK" dirty="0"/>
              <a:t> </a:t>
            </a:r>
            <a:r>
              <a:rPr lang="da-DK" dirty="0" err="1"/>
              <a:t>justo</a:t>
            </a:r>
            <a:r>
              <a:rPr lang="da-DK" dirty="0"/>
              <a:t>, in </a:t>
            </a:r>
            <a:r>
              <a:rPr lang="da-DK" dirty="0" err="1"/>
              <a:t>semper</a:t>
            </a:r>
            <a:r>
              <a:rPr lang="da-DK" dirty="0"/>
              <a:t> </a:t>
            </a:r>
            <a:r>
              <a:rPr lang="da-DK" dirty="0" err="1"/>
              <a:t>turpis</a:t>
            </a:r>
            <a:r>
              <a:rPr lang="da-DK" dirty="0"/>
              <a:t>. </a:t>
            </a:r>
            <a:r>
              <a:rPr lang="da-DK" dirty="0" err="1"/>
              <a:t>Quisque</a:t>
            </a:r>
            <a:r>
              <a:rPr lang="da-DK" dirty="0"/>
              <a:t> </a:t>
            </a:r>
            <a:r>
              <a:rPr lang="da-DK" dirty="0" err="1"/>
              <a:t>sem</a:t>
            </a:r>
            <a:r>
              <a:rPr lang="da-DK" dirty="0"/>
              <a:t> </a:t>
            </a:r>
            <a:r>
              <a:rPr lang="da-DK" dirty="0" err="1"/>
              <a:t>neque</a:t>
            </a:r>
            <a:r>
              <a:rPr lang="da-DK" dirty="0"/>
              <a:t>, </a:t>
            </a:r>
            <a:r>
              <a:rPr lang="da-DK" dirty="0" err="1"/>
              <a:t>tristique</a:t>
            </a:r>
            <a:r>
              <a:rPr lang="da-DK" dirty="0"/>
              <a:t> vitae </a:t>
            </a:r>
            <a:r>
              <a:rPr lang="da-DK" dirty="0" err="1"/>
              <a:t>varius</a:t>
            </a:r>
            <a:r>
              <a:rPr lang="da-DK" dirty="0"/>
              <a:t> a, </a:t>
            </a:r>
            <a:r>
              <a:rPr lang="da-DK" dirty="0" err="1"/>
              <a:t>aliquam</a:t>
            </a:r>
            <a:r>
              <a:rPr lang="da-DK" dirty="0"/>
              <a:t> a </a:t>
            </a:r>
            <a:r>
              <a:rPr lang="da-DK" dirty="0" err="1"/>
              <a:t>turpis</a:t>
            </a:r>
            <a:r>
              <a:rPr lang="da-DK" dirty="0"/>
              <a:t>.</a:t>
            </a:r>
          </a:p>
        </p:txBody>
      </p:sp>
      <p:sp>
        <p:nvSpPr>
          <p:cNvPr id="16" name="Pladsholder til billede 5">
            <a:extLst>
              <a:ext uri="{FF2B5EF4-FFF2-40B4-BE49-F238E27FC236}">
                <a16:creationId xmlns:a16="http://schemas.microsoft.com/office/drawing/2014/main" id="{3B050AED-E115-5A4D-ADC4-DE89FCCDEB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4967" y="1955647"/>
            <a:ext cx="8126318" cy="1190582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5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D09B87B-B98E-CC4C-ACD2-DC8867FCC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3674" y="1851737"/>
            <a:ext cx="9314795" cy="22023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2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9" y="862530"/>
            <a:ext cx="18629590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9" y="4312616"/>
            <a:ext cx="18629590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9" y="15015413"/>
            <a:ext cx="4859893" cy="862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 b="0" i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4E9A461-4563-5A41-9F90-729F86B80C2E}" type="datetime1">
              <a:rPr lang="da-DK" smtClean="0"/>
              <a:pPr/>
              <a:t>25-09-2023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94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700" r:id="rId3"/>
    <p:sldLayoutId id="2147483710" r:id="rId4"/>
    <p:sldLayoutId id="2147483729" r:id="rId5"/>
    <p:sldLayoutId id="2147483708" r:id="rId6"/>
    <p:sldLayoutId id="2147483739" r:id="rId7"/>
    <p:sldLayoutId id="2147483737" r:id="rId8"/>
    <p:sldLayoutId id="2147483738" r:id="rId9"/>
    <p:sldLayoutId id="2147483715" r:id="rId10"/>
    <p:sldLayoutId id="2147483682" r:id="rId11"/>
    <p:sldLayoutId id="2147483711" r:id="rId12"/>
    <p:sldLayoutId id="2147483683" r:id="rId13"/>
    <p:sldLayoutId id="2147483740" r:id="rId14"/>
    <p:sldLayoutId id="2147483685" r:id="rId15"/>
    <p:sldLayoutId id="2147483716" r:id="rId16"/>
    <p:sldLayoutId id="2147483717" r:id="rId17"/>
    <p:sldLayoutId id="2147483712" r:id="rId18"/>
    <p:sldLayoutId id="2147483713" r:id="rId19"/>
    <p:sldLayoutId id="2147483714" r:id="rId20"/>
    <p:sldLayoutId id="2147483742" r:id="rId21"/>
    <p:sldLayoutId id="2147483741" r:id="rId22"/>
    <p:sldLayoutId id="2147483730" r:id="rId23"/>
    <p:sldLayoutId id="2147483731" r:id="rId24"/>
    <p:sldLayoutId id="2147483732" r:id="rId25"/>
    <p:sldLayoutId id="2147483701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09" r:id="rId33"/>
    <p:sldLayoutId id="2147483733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50" r:id="rId40"/>
    <p:sldLayoutId id="2147483751" r:id="rId41"/>
    <p:sldLayoutId id="2147483752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1619769" rtl="0" eaLnBrk="1" latinLnBrk="0" hangingPunct="1">
        <a:lnSpc>
          <a:spcPct val="90000"/>
        </a:lnSpc>
        <a:spcBef>
          <a:spcPct val="0"/>
        </a:spcBef>
        <a:buNone/>
        <a:defRPr sz="8000" b="1" kern="1200" baseline="0">
          <a:solidFill>
            <a:srgbClr val="141414"/>
          </a:solidFill>
          <a:latin typeface="+mj-lt"/>
          <a:ea typeface="+mj-ea"/>
          <a:cs typeface="+mj-cs"/>
        </a:defRPr>
      </a:lvl1pPr>
    </p:titleStyle>
    <p:bodyStyle>
      <a:lvl1pPr marL="0" indent="0" algn="l" defTabSz="1619769" rtl="0" eaLnBrk="1" latinLnBrk="0" hangingPunct="1">
        <a:lnSpc>
          <a:spcPct val="90000"/>
        </a:lnSpc>
        <a:spcBef>
          <a:spcPts val="1772"/>
        </a:spcBef>
        <a:buClr>
          <a:srgbClr val="141414"/>
        </a:buClr>
        <a:buFontTx/>
        <a:buNone/>
        <a:defRPr sz="4000" b="0" i="0" kern="1200" baseline="0">
          <a:solidFill>
            <a:srgbClr val="141414"/>
          </a:solidFill>
          <a:latin typeface="+mn-lt"/>
          <a:ea typeface="+mn-ea"/>
          <a:cs typeface="Calibri Light" panose="020F0302020204030204" pitchFamily="34" charset="0"/>
        </a:defRPr>
      </a:lvl1pPr>
      <a:lvl2pPr marL="809885" indent="0" algn="l" defTabSz="1619769" rtl="0" eaLnBrk="1" latinLnBrk="0" hangingPunct="1">
        <a:lnSpc>
          <a:spcPct val="90000"/>
        </a:lnSpc>
        <a:spcBef>
          <a:spcPts val="886"/>
        </a:spcBef>
        <a:buClr>
          <a:srgbClr val="141414"/>
        </a:buClr>
        <a:buFontTx/>
        <a:buNone/>
        <a:defRPr sz="4000" b="0" i="0" kern="1200" baseline="0">
          <a:solidFill>
            <a:srgbClr val="141414"/>
          </a:solidFill>
          <a:latin typeface="+mn-lt"/>
          <a:ea typeface="+mn-ea"/>
          <a:cs typeface="Calibri Light" panose="020F0302020204030204" pitchFamily="34" charset="0"/>
        </a:defRPr>
      </a:lvl2pPr>
      <a:lvl3pPr marL="1619769" indent="0" algn="l" defTabSz="1619769" rtl="0" eaLnBrk="1" latinLnBrk="0" hangingPunct="1">
        <a:lnSpc>
          <a:spcPct val="90000"/>
        </a:lnSpc>
        <a:spcBef>
          <a:spcPts val="886"/>
        </a:spcBef>
        <a:buClr>
          <a:srgbClr val="141414"/>
        </a:buClr>
        <a:buFontTx/>
        <a:buNone/>
        <a:defRPr sz="4000" b="0" i="0" kern="1200" baseline="0">
          <a:solidFill>
            <a:srgbClr val="141414"/>
          </a:solidFill>
          <a:latin typeface="+mn-lt"/>
          <a:ea typeface="+mn-ea"/>
          <a:cs typeface="Calibri Light" panose="020F0302020204030204" pitchFamily="34" charset="0"/>
        </a:defRPr>
      </a:lvl3pPr>
      <a:lvl4pPr marL="2429655" indent="0" algn="l" defTabSz="1619769" rtl="0" eaLnBrk="1" latinLnBrk="0" hangingPunct="1">
        <a:lnSpc>
          <a:spcPct val="90000"/>
        </a:lnSpc>
        <a:spcBef>
          <a:spcPts val="886"/>
        </a:spcBef>
        <a:buClr>
          <a:srgbClr val="141414"/>
        </a:buClr>
        <a:buFontTx/>
        <a:buNone/>
        <a:defRPr sz="4000" b="0" i="0" kern="1200" baseline="0">
          <a:solidFill>
            <a:srgbClr val="141414"/>
          </a:solidFill>
          <a:latin typeface="+mn-lt"/>
          <a:ea typeface="+mn-ea"/>
          <a:cs typeface="Calibri Light" panose="020F0302020204030204" pitchFamily="34" charset="0"/>
        </a:defRPr>
      </a:lvl4pPr>
      <a:lvl5pPr marL="3239536" indent="0" algn="l" defTabSz="1619769" rtl="0" eaLnBrk="1" latinLnBrk="0" hangingPunct="1">
        <a:lnSpc>
          <a:spcPct val="90000"/>
        </a:lnSpc>
        <a:spcBef>
          <a:spcPts val="886"/>
        </a:spcBef>
        <a:buClr>
          <a:srgbClr val="141414"/>
        </a:buClr>
        <a:buFontTx/>
        <a:buNone/>
        <a:defRPr sz="4000" b="0" i="0" kern="1200" baseline="0">
          <a:solidFill>
            <a:srgbClr val="141414"/>
          </a:solidFill>
          <a:latin typeface="+mn-lt"/>
          <a:ea typeface="+mn-ea"/>
          <a:cs typeface="Calibri Light" panose="020F0302020204030204" pitchFamily="34" charset="0"/>
        </a:defRPr>
      </a:lvl5pPr>
      <a:lvl6pPr marL="4454365" indent="-404941" algn="l" defTabSz="1619769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4250" indent="-404941" algn="l" defTabSz="1619769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4132" indent="-404941" algn="l" defTabSz="1619769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4017" indent="-404941" algn="l" defTabSz="1619769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885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769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655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536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421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306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191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075" algn="l" defTabSz="1619769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is@mail.dk" TargetMode="External"/><Relationship Id="rId2" Type="http://schemas.openxmlformats.org/officeDocument/2006/relationships/hyperlink" Target="mailto:jeb@sosumv.dk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43E92-78E9-CD4A-9C9D-9141EA645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7503" y="5772549"/>
            <a:ext cx="10782530" cy="5861732"/>
          </a:xfrm>
        </p:spPr>
        <p:txBody>
          <a:bodyPr/>
          <a:lstStyle/>
          <a:p>
            <a:r>
              <a:rPr lang="da-DK" dirty="0"/>
              <a:t>3 dages kursus for oplæringsvejledere på Pædagogisk Assistent uddannelsen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6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04410" y="956275"/>
            <a:ext cx="19390704" cy="21599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559" b="1" dirty="0">
                <a:solidFill>
                  <a:schemeClr val="tx1"/>
                </a:solidFill>
              </a:rPr>
              <a:t>Elevtyper – hvad er det?</a:t>
            </a:r>
          </a:p>
        </p:txBody>
      </p:sp>
      <p:sp>
        <p:nvSpPr>
          <p:cNvPr id="3" name="Rektangel 2"/>
          <p:cNvSpPr/>
          <p:nvPr/>
        </p:nvSpPr>
        <p:spPr>
          <a:xfrm>
            <a:off x="1094144" y="3868524"/>
            <a:ext cx="19390704" cy="25514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EUD: </a:t>
            </a:r>
            <a:r>
              <a:rPr lang="da-DK" sz="3765" dirty="0">
                <a:solidFill>
                  <a:schemeClr val="tx1"/>
                </a:solidFill>
              </a:rPr>
              <a:t>Unge under 25 år ved uddannelsesstart (GF 2)</a:t>
            </a:r>
            <a:endParaRPr lang="da-DK" sz="3765" b="1" dirty="0">
              <a:solidFill>
                <a:schemeClr val="tx1"/>
              </a:solidFill>
            </a:endParaRPr>
          </a:p>
          <a:p>
            <a:r>
              <a:rPr lang="da-DK" sz="3765" b="1" dirty="0">
                <a:solidFill>
                  <a:schemeClr val="tx1"/>
                </a:solidFill>
              </a:rPr>
              <a:t>EUV 3: </a:t>
            </a:r>
            <a:r>
              <a:rPr lang="da-DK" sz="3765" dirty="0">
                <a:solidFill>
                  <a:schemeClr val="tx1"/>
                </a:solidFill>
              </a:rPr>
              <a:t>Voksne over 25 år uden relevant erhvervserfaring eller uddannelse</a:t>
            </a:r>
          </a:p>
          <a:p>
            <a:r>
              <a:rPr lang="da-DK" sz="3765" dirty="0">
                <a:solidFill>
                  <a:schemeClr val="tx1"/>
                </a:solidFill>
              </a:rPr>
              <a:t>Ingen afkortning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1127259" y="7172229"/>
            <a:ext cx="14129548" cy="25514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EUV 2: </a:t>
            </a:r>
            <a:r>
              <a:rPr lang="da-DK" sz="3765" dirty="0">
                <a:solidFill>
                  <a:schemeClr val="tx1"/>
                </a:solidFill>
              </a:rPr>
              <a:t>Voksne over 25 år med mindre end 2 års relevant erhvervserfaring.</a:t>
            </a:r>
          </a:p>
          <a:p>
            <a:r>
              <a:rPr lang="da-DK" sz="3765" dirty="0">
                <a:solidFill>
                  <a:schemeClr val="tx1"/>
                </a:solidFill>
              </a:rPr>
              <a:t>Nogen afkortning af f.eks. oplæring.</a:t>
            </a:r>
          </a:p>
          <a:p>
            <a:r>
              <a:rPr lang="da-DK" sz="3765" dirty="0">
                <a:solidFill>
                  <a:schemeClr val="tx1"/>
                </a:solidFill>
              </a:rPr>
              <a:t>5 ugers standard afkortning i slutning af uddannelsen.</a:t>
            </a:r>
          </a:p>
        </p:txBody>
      </p:sp>
      <p:sp>
        <p:nvSpPr>
          <p:cNvPr id="5" name="Rektangel 4"/>
          <p:cNvSpPr/>
          <p:nvPr/>
        </p:nvSpPr>
        <p:spPr>
          <a:xfrm>
            <a:off x="1094144" y="10475933"/>
            <a:ext cx="19390704" cy="28915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EUV 1:</a:t>
            </a:r>
            <a:r>
              <a:rPr lang="da-DK" sz="3765" dirty="0">
                <a:solidFill>
                  <a:schemeClr val="tx1"/>
                </a:solidFill>
              </a:rPr>
              <a:t> Voksne over 25 år med min. 2 års relevant erhvervserfaring. </a:t>
            </a:r>
          </a:p>
          <a:p>
            <a:r>
              <a:rPr lang="da-DK" sz="3765" dirty="0">
                <a:solidFill>
                  <a:schemeClr val="tx1"/>
                </a:solidFill>
              </a:rPr>
              <a:t>Godskrivning af GF 2, oplæring, samt 5 ugers standard afkortning i slutning af uddannelsen</a:t>
            </a:r>
          </a:p>
        </p:txBody>
      </p:sp>
      <p:sp>
        <p:nvSpPr>
          <p:cNvPr id="6" name="Rektangel 5"/>
          <p:cNvSpPr/>
          <p:nvPr/>
        </p:nvSpPr>
        <p:spPr>
          <a:xfrm>
            <a:off x="1127258" y="14090655"/>
            <a:ext cx="9329655" cy="1752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dirty="0">
                <a:solidFill>
                  <a:schemeClr val="tx1"/>
                </a:solidFill>
              </a:rPr>
              <a:t>Alle ansøgere over 25 år skal have en Realkompetencevurdering (RKV)</a:t>
            </a:r>
          </a:p>
        </p:txBody>
      </p:sp>
    </p:spTree>
    <p:extLst>
      <p:ext uri="{BB962C8B-B14F-4D97-AF65-F5344CB8AC3E}">
        <p14:creationId xmlns:p14="http://schemas.microsoft.com/office/powerpoint/2010/main" val="87253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4504" y="1026436"/>
            <a:ext cx="18880423" cy="21599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669" b="1" dirty="0">
                <a:solidFill>
                  <a:schemeClr val="tx1"/>
                </a:solidFill>
              </a:rPr>
              <a:t>Uddannelsens opbygning på Social &amp; SundhedsSkolen, Herning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4300624" y="7760031"/>
            <a:ext cx="3304310" cy="714394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Skoleperiode 1</a:t>
            </a: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15 uger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 err="1">
                <a:solidFill>
                  <a:schemeClr val="tx1"/>
                </a:solidFill>
              </a:rPr>
              <a:t>Uddannelses-specifikke</a:t>
            </a:r>
            <a:r>
              <a:rPr lang="da-DK" sz="2835" dirty="0">
                <a:solidFill>
                  <a:schemeClr val="tx1"/>
                </a:solidFill>
              </a:rPr>
              <a:t> fag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Grundfag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Medicinhåndtering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Afsluttes med skolevejledning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endParaRPr lang="da-DK" sz="3307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580714" y="7760031"/>
            <a:ext cx="2987604" cy="7143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Oplæring 1 del 2</a:t>
            </a:r>
          </a:p>
          <a:p>
            <a:pPr algn="ctr"/>
            <a:endParaRPr lang="da-DK" sz="3765" dirty="0">
              <a:solidFill>
                <a:schemeClr val="tx1"/>
              </a:solidFill>
            </a:endParaRP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Ca. 5 ½ mdr. 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Afsluttes med oplærings -  erklæring</a:t>
            </a: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578024" y="7760031"/>
            <a:ext cx="3299502" cy="714394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Skoleperiode 2</a:t>
            </a: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15 uger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Grundfag og grundfagsprøver</a:t>
            </a:r>
          </a:p>
          <a:p>
            <a:pPr algn="ctr"/>
            <a:r>
              <a:rPr lang="da-DK" sz="2835" dirty="0" err="1">
                <a:solidFill>
                  <a:schemeClr val="tx1"/>
                </a:solidFill>
              </a:rPr>
              <a:t>Uddannelses-specifikke</a:t>
            </a:r>
            <a:r>
              <a:rPr lang="da-DK" sz="2835" dirty="0">
                <a:solidFill>
                  <a:schemeClr val="tx1"/>
                </a:solidFill>
              </a:rPr>
              <a:t> fag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Studietur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Afsluttes med skolevejledning</a:t>
            </a:r>
          </a:p>
          <a:p>
            <a:pPr algn="ctr"/>
            <a:endParaRPr lang="da-DK" sz="3765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3858114" y="7760031"/>
            <a:ext cx="3016722" cy="7143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Oplæring 2</a:t>
            </a:r>
          </a:p>
          <a:p>
            <a:pPr algn="ctr"/>
            <a:endParaRPr lang="da-DK" sz="3765" dirty="0">
              <a:solidFill>
                <a:schemeClr val="tx1"/>
              </a:solidFill>
            </a:endParaRP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Ca. 6 mdr. 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Oplæringsmålene skal bestås – afsluttende oplærings – erklæring</a:t>
            </a: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855424" y="7760031"/>
            <a:ext cx="3299502" cy="714394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Skoleperiode 3</a:t>
            </a:r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12-17 uger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 err="1">
                <a:solidFill>
                  <a:schemeClr val="tx1"/>
                </a:solidFill>
              </a:rPr>
              <a:t>Uddannelses-specifikke</a:t>
            </a:r>
            <a:r>
              <a:rPr lang="da-DK" sz="2835" dirty="0">
                <a:solidFill>
                  <a:schemeClr val="tx1"/>
                </a:solidFill>
              </a:rPr>
              <a:t> fag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Naturen som læringsrum</a:t>
            </a: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Standpunktskarakterer i alle fag.</a:t>
            </a:r>
          </a:p>
          <a:p>
            <a:pPr marL="404999" indent="-404999" algn="ctr">
              <a:buFont typeface="Arial" panose="020B0604020202020204" pitchFamily="34" charset="0"/>
              <a:buChar char="•"/>
            </a:pPr>
            <a:r>
              <a:rPr lang="da-DK" sz="2835" dirty="0">
                <a:solidFill>
                  <a:schemeClr val="tx1"/>
                </a:solidFill>
              </a:rPr>
              <a:t>Prøver: Uddannelsesspecifikt fag</a:t>
            </a:r>
          </a:p>
          <a:p>
            <a:pPr marL="404999" indent="-404999" algn="ctr">
              <a:buFont typeface="Arial" panose="020B0604020202020204" pitchFamily="34" charset="0"/>
              <a:buChar char="•"/>
            </a:pPr>
            <a:r>
              <a:rPr lang="da-DK" sz="2835" dirty="0">
                <a:solidFill>
                  <a:schemeClr val="tx1"/>
                </a:solidFill>
              </a:rPr>
              <a:t>Afsluttende prøve</a:t>
            </a:r>
          </a:p>
        </p:txBody>
      </p:sp>
      <p:sp>
        <p:nvSpPr>
          <p:cNvPr id="8" name="Rektangel 7"/>
          <p:cNvSpPr/>
          <p:nvPr/>
        </p:nvSpPr>
        <p:spPr>
          <a:xfrm>
            <a:off x="1274504" y="3834391"/>
            <a:ext cx="18880423" cy="8639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Grundforløb 2 PA 20 uger </a:t>
            </a:r>
            <a:endParaRPr lang="da-DK" sz="2835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274505" y="4698340"/>
            <a:ext cx="18880422" cy="1831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Afsluttes med Grundforløbsprøve, hvor overgangskrav skal bestås.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274504" y="6739468"/>
            <a:ext cx="18880423" cy="1020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Hovedforløb Pædagogisk assistent 2 år og 1 ½ måned - </a:t>
            </a:r>
            <a:r>
              <a:rPr lang="da-DK" sz="3307" dirty="0">
                <a:solidFill>
                  <a:schemeClr val="tx1"/>
                </a:solidFill>
              </a:rPr>
              <a:t>uddannelsesaftale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BE58880-A318-9033-A560-62CCDBDE18B2}"/>
              </a:ext>
            </a:extLst>
          </p:cNvPr>
          <p:cNvSpPr txBox="1"/>
          <p:nvPr/>
        </p:nvSpPr>
        <p:spPr>
          <a:xfrm>
            <a:off x="1274505" y="8291945"/>
            <a:ext cx="3016413" cy="66120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da-DK" dirty="0" err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FF7A71F-0E81-1F31-2710-074700C7CE6E}"/>
              </a:ext>
            </a:extLst>
          </p:cNvPr>
          <p:cNvSpPr/>
          <p:nvPr/>
        </p:nvSpPr>
        <p:spPr>
          <a:xfrm>
            <a:off x="1264798" y="7760031"/>
            <a:ext cx="3016413" cy="7143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Oplæring 1 del 1</a:t>
            </a:r>
          </a:p>
          <a:p>
            <a:pPr algn="ctr"/>
            <a:endParaRPr lang="da-DK" sz="3765" dirty="0">
              <a:solidFill>
                <a:schemeClr val="tx1"/>
              </a:solidFill>
            </a:endParaRP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2 uger</a:t>
            </a:r>
          </a:p>
          <a:p>
            <a:pPr algn="ctr"/>
            <a:endParaRPr lang="da-DK" sz="3307" dirty="0">
              <a:solidFill>
                <a:schemeClr val="tx1"/>
              </a:solidFill>
            </a:endParaRPr>
          </a:p>
          <a:p>
            <a:pPr algn="ctr"/>
            <a:r>
              <a:rPr lang="da-DK" sz="2835" dirty="0">
                <a:solidFill>
                  <a:schemeClr val="tx1"/>
                </a:solidFill>
              </a:rPr>
              <a:t>Afsluttes med en evaluering</a:t>
            </a: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  <a:p>
            <a:pPr algn="ctr"/>
            <a:endParaRPr lang="da-DK" sz="283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1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17274" y="2354363"/>
            <a:ext cx="9574552" cy="79570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Uddannelsesspecifikke fag :                              </a:t>
            </a:r>
          </a:p>
          <a:p>
            <a:r>
              <a:rPr lang="da-DK" sz="3765" dirty="0">
                <a:solidFill>
                  <a:schemeClr val="tx1"/>
                </a:solidFill>
              </a:rPr>
              <a:t>Pædagogik</a:t>
            </a:r>
          </a:p>
          <a:p>
            <a:r>
              <a:rPr lang="da-DK" sz="3765" dirty="0">
                <a:solidFill>
                  <a:schemeClr val="tx1"/>
                </a:solidFill>
              </a:rPr>
              <a:t>Psykologi</a:t>
            </a:r>
          </a:p>
          <a:p>
            <a:r>
              <a:rPr lang="da-DK" sz="3765" dirty="0">
                <a:solidFill>
                  <a:schemeClr val="tx1"/>
                </a:solidFill>
              </a:rPr>
              <a:t>Kommunikation</a:t>
            </a:r>
          </a:p>
          <a:p>
            <a:r>
              <a:rPr lang="da-DK" sz="3765" dirty="0">
                <a:solidFill>
                  <a:schemeClr val="tx1"/>
                </a:solidFill>
              </a:rPr>
              <a:t>Kulturelle udtryksformer</a:t>
            </a:r>
          </a:p>
          <a:p>
            <a:r>
              <a:rPr lang="da-DK" sz="3765" dirty="0">
                <a:solidFill>
                  <a:srgbClr val="FF0000"/>
                </a:solidFill>
              </a:rPr>
              <a:t>Sundhedsfag (ekspert)</a:t>
            </a:r>
          </a:p>
          <a:p>
            <a:r>
              <a:rPr lang="da-DK" sz="3765" dirty="0">
                <a:solidFill>
                  <a:srgbClr val="FF0000"/>
                </a:solidFill>
              </a:rPr>
              <a:t>Bevægelse og idræt (ekspert)</a:t>
            </a:r>
          </a:p>
          <a:p>
            <a:r>
              <a:rPr lang="da-DK" sz="3765" dirty="0">
                <a:solidFill>
                  <a:srgbClr val="FF0000"/>
                </a:solidFill>
              </a:rPr>
              <a:t>Natur og </a:t>
            </a:r>
            <a:r>
              <a:rPr lang="da-DK" sz="3765" dirty="0" err="1">
                <a:solidFill>
                  <a:srgbClr val="FF0000"/>
                </a:solidFill>
              </a:rPr>
              <a:t>udeliv</a:t>
            </a:r>
            <a:r>
              <a:rPr lang="da-DK" sz="3765" dirty="0">
                <a:solidFill>
                  <a:srgbClr val="FF0000"/>
                </a:solidFill>
              </a:rPr>
              <a:t> (ekspert)</a:t>
            </a:r>
          </a:p>
          <a:p>
            <a:r>
              <a:rPr lang="da-DK" sz="3765" dirty="0">
                <a:solidFill>
                  <a:srgbClr val="FF0000"/>
                </a:solidFill>
              </a:rPr>
              <a:t>Digital kultur (ekspert)</a:t>
            </a:r>
          </a:p>
          <a:p>
            <a:r>
              <a:rPr lang="da-DK" sz="3765" dirty="0">
                <a:solidFill>
                  <a:schemeClr val="tx1"/>
                </a:solidFill>
              </a:rPr>
              <a:t>Tværfaglige emneopgaver 11 opgaver fordelt på de 3 skoleperioder</a:t>
            </a:r>
          </a:p>
          <a:p>
            <a:endParaRPr lang="da-DK" sz="3765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153953" y="2354363"/>
            <a:ext cx="9865446" cy="7446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3765" b="1" dirty="0">
              <a:solidFill>
                <a:schemeClr val="tx1"/>
              </a:solidFill>
            </a:endParaRPr>
          </a:p>
          <a:p>
            <a:r>
              <a:rPr lang="da-DK" sz="3765" b="1" dirty="0">
                <a:solidFill>
                  <a:schemeClr val="tx1"/>
                </a:solidFill>
              </a:rPr>
              <a:t>Valgfri uddannelsesspecifikke fag:</a:t>
            </a:r>
          </a:p>
          <a:p>
            <a:r>
              <a:rPr lang="da-DK" sz="3765" dirty="0">
                <a:solidFill>
                  <a:schemeClr val="tx1"/>
                </a:solidFill>
              </a:rPr>
              <a:t>Pt. udbydes:</a:t>
            </a:r>
          </a:p>
          <a:p>
            <a:r>
              <a:rPr lang="da-DK" sz="3765" dirty="0">
                <a:solidFill>
                  <a:schemeClr val="tx1"/>
                </a:solidFill>
              </a:rPr>
              <a:t>Medicinhåndtering (2 uger)</a:t>
            </a:r>
          </a:p>
          <a:p>
            <a:r>
              <a:rPr lang="da-DK" sz="3765" dirty="0">
                <a:solidFill>
                  <a:schemeClr val="tx1"/>
                </a:solidFill>
              </a:rPr>
              <a:t>Naturen som læringsrum (1 uge)</a:t>
            </a:r>
          </a:p>
          <a:p>
            <a:endParaRPr lang="da-DK" sz="3765" dirty="0">
              <a:solidFill>
                <a:schemeClr val="tx1"/>
              </a:solidFill>
            </a:endParaRPr>
          </a:p>
          <a:p>
            <a:endParaRPr lang="da-DK" sz="3765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17274" y="10821721"/>
            <a:ext cx="9574552" cy="3742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Grundfag:</a:t>
            </a:r>
          </a:p>
          <a:p>
            <a:r>
              <a:rPr lang="da-DK" sz="3765" dirty="0">
                <a:solidFill>
                  <a:schemeClr val="tx1"/>
                </a:solidFill>
              </a:rPr>
              <a:t>Dansk C</a:t>
            </a:r>
          </a:p>
          <a:p>
            <a:r>
              <a:rPr lang="da-DK" sz="3765" dirty="0">
                <a:solidFill>
                  <a:schemeClr val="tx1"/>
                </a:solidFill>
              </a:rPr>
              <a:t>Samfundsfag C</a:t>
            </a:r>
          </a:p>
          <a:p>
            <a:endParaRPr lang="da-DK" sz="3765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153953" y="10821721"/>
            <a:ext cx="10035540" cy="3742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765" b="1" dirty="0">
                <a:solidFill>
                  <a:schemeClr val="tx1"/>
                </a:solidFill>
              </a:rPr>
              <a:t>Valgfag</a:t>
            </a:r>
          </a:p>
          <a:p>
            <a:r>
              <a:rPr lang="da-DK" sz="3765" dirty="0">
                <a:solidFill>
                  <a:schemeClr val="tx1"/>
                </a:solidFill>
              </a:rPr>
              <a:t>Engelsk E/D  (eksamensfag)</a:t>
            </a:r>
          </a:p>
          <a:p>
            <a:r>
              <a:rPr lang="da-DK" sz="3765" dirty="0">
                <a:solidFill>
                  <a:schemeClr val="tx1"/>
                </a:solidFill>
              </a:rPr>
              <a:t>Tysk </a:t>
            </a:r>
          </a:p>
          <a:p>
            <a:r>
              <a:rPr lang="da-DK" sz="3765" dirty="0">
                <a:solidFill>
                  <a:schemeClr val="tx1"/>
                </a:solidFill>
              </a:rPr>
              <a:t>Innovation</a:t>
            </a:r>
          </a:p>
        </p:txBody>
      </p:sp>
      <p:sp>
        <p:nvSpPr>
          <p:cNvPr id="8" name="Rektangel 7"/>
          <p:cNvSpPr/>
          <p:nvPr/>
        </p:nvSpPr>
        <p:spPr>
          <a:xfrm>
            <a:off x="378259" y="403615"/>
            <a:ext cx="20749110" cy="1382100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Fag i uddannelsens skoledel</a:t>
            </a:r>
          </a:p>
        </p:txBody>
      </p:sp>
    </p:spTree>
    <p:extLst>
      <p:ext uri="{BB962C8B-B14F-4D97-AF65-F5344CB8AC3E}">
        <p14:creationId xmlns:p14="http://schemas.microsoft.com/office/powerpoint/2010/main" val="18234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4504" y="956275"/>
            <a:ext cx="19220610" cy="215995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669" dirty="0">
                <a:solidFill>
                  <a:schemeClr val="tx1"/>
                </a:solidFill>
              </a:rPr>
              <a:t>Hvordan arbejder vi i skoleperioderne?</a:t>
            </a:r>
          </a:p>
        </p:txBody>
      </p:sp>
      <p:sp>
        <p:nvSpPr>
          <p:cNvPr id="3" name="Ellipse 2"/>
          <p:cNvSpPr/>
          <p:nvPr/>
        </p:nvSpPr>
        <p:spPr>
          <a:xfrm>
            <a:off x="1274504" y="4017966"/>
            <a:ext cx="6463568" cy="2721502"/>
          </a:xfrm>
          <a:prstGeom prst="ellipse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Fagundervisning på holdet</a:t>
            </a:r>
          </a:p>
        </p:txBody>
      </p:sp>
      <p:sp>
        <p:nvSpPr>
          <p:cNvPr id="4" name="Ellipse 3"/>
          <p:cNvSpPr/>
          <p:nvPr/>
        </p:nvSpPr>
        <p:spPr>
          <a:xfrm>
            <a:off x="1954879" y="6399280"/>
            <a:ext cx="9525258" cy="45843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Tværfaglige emneopgaver</a:t>
            </a:r>
          </a:p>
        </p:txBody>
      </p:sp>
      <p:sp>
        <p:nvSpPr>
          <p:cNvPr id="5" name="Ellipse 4"/>
          <p:cNvSpPr/>
          <p:nvPr/>
        </p:nvSpPr>
        <p:spPr>
          <a:xfrm>
            <a:off x="8588541" y="4017965"/>
            <a:ext cx="9865446" cy="3571972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Undervisning i værksteder og bevægelsesrum</a:t>
            </a:r>
          </a:p>
        </p:txBody>
      </p:sp>
      <p:sp>
        <p:nvSpPr>
          <p:cNvPr id="6" name="Ellipse 5"/>
          <p:cNvSpPr/>
          <p:nvPr/>
        </p:nvSpPr>
        <p:spPr>
          <a:xfrm>
            <a:off x="1954879" y="11672191"/>
            <a:ext cx="7943145" cy="33506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Opgaver på institutioner og besøg af børn og borgere på skolen</a:t>
            </a:r>
          </a:p>
        </p:txBody>
      </p:sp>
      <p:sp>
        <p:nvSpPr>
          <p:cNvPr id="7" name="Ellipse 6"/>
          <p:cNvSpPr/>
          <p:nvPr/>
        </p:nvSpPr>
        <p:spPr>
          <a:xfrm>
            <a:off x="11480138" y="7012098"/>
            <a:ext cx="8334601" cy="38608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Praksisnær undervisning</a:t>
            </a:r>
          </a:p>
        </p:txBody>
      </p:sp>
      <p:sp>
        <p:nvSpPr>
          <p:cNvPr id="8" name="Ellipse 7"/>
          <p:cNvSpPr/>
          <p:nvPr/>
        </p:nvSpPr>
        <p:spPr>
          <a:xfrm>
            <a:off x="12160513" y="11485808"/>
            <a:ext cx="7262769" cy="353699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Bevægelse og fokus på fysisk og mental sundhed</a:t>
            </a:r>
          </a:p>
        </p:txBody>
      </p:sp>
      <p:sp>
        <p:nvSpPr>
          <p:cNvPr id="9" name="Ellipse 8"/>
          <p:cNvSpPr/>
          <p:nvPr/>
        </p:nvSpPr>
        <p:spPr>
          <a:xfrm>
            <a:off x="6717508" y="9290876"/>
            <a:ext cx="8844883" cy="3453146"/>
          </a:xfrm>
          <a:prstGeom prst="ellipse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At sætte sig selv og egne erfaringer i spil</a:t>
            </a:r>
          </a:p>
        </p:txBody>
      </p:sp>
      <p:sp>
        <p:nvSpPr>
          <p:cNvPr id="10" name="Ellipse 9"/>
          <p:cNvSpPr/>
          <p:nvPr/>
        </p:nvSpPr>
        <p:spPr>
          <a:xfrm>
            <a:off x="900537" y="5880853"/>
            <a:ext cx="2925375" cy="84534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IT og digitale medier</a:t>
            </a:r>
          </a:p>
        </p:txBody>
      </p:sp>
      <p:sp>
        <p:nvSpPr>
          <p:cNvPr id="11" name="Ellipse 10"/>
          <p:cNvSpPr/>
          <p:nvPr/>
        </p:nvSpPr>
        <p:spPr>
          <a:xfrm>
            <a:off x="18283893" y="7930125"/>
            <a:ext cx="3010422" cy="57831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Ud i det fri</a:t>
            </a:r>
          </a:p>
        </p:txBody>
      </p:sp>
    </p:spTree>
    <p:extLst>
      <p:ext uri="{BB962C8B-B14F-4D97-AF65-F5344CB8AC3E}">
        <p14:creationId xmlns:p14="http://schemas.microsoft.com/office/powerpoint/2010/main" val="33609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92948CF-525F-C578-6E04-B83D7835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/>
          <a:lstStyle/>
          <a:p>
            <a:pPr>
              <a:spcAft>
                <a:spcPts val="600"/>
              </a:spcAft>
            </a:pPr>
            <a:fld id="{91C4F341-646C-C94F-BE92-7EAD6AEECE56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type="body" idx="11"/>
          </p:nvPr>
        </p:nvSpPr>
        <p:spPr>
          <a:xfrm>
            <a:off x="1484967" y="3786291"/>
            <a:ext cx="8741875" cy="1005002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6000" dirty="0"/>
              <a:t>Elevråd:</a:t>
            </a:r>
          </a:p>
          <a:p>
            <a:pPr marL="144831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Der er 10 årlige møder</a:t>
            </a:r>
          </a:p>
          <a:p>
            <a:pPr marL="144831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Fri til at komme til møderne</a:t>
            </a:r>
          </a:p>
          <a:p>
            <a:pPr marL="0" indent="0">
              <a:spcAft>
                <a:spcPts val="600"/>
              </a:spcAft>
              <a:buNone/>
            </a:pPr>
            <a:endParaRPr lang="da-DK" sz="6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6000" dirty="0"/>
              <a:t>Overgange fra GF2 til PA</a:t>
            </a:r>
          </a:p>
          <a:p>
            <a:pPr marL="0" indent="0">
              <a:spcAft>
                <a:spcPts val="600"/>
              </a:spcAft>
              <a:buNone/>
            </a:pPr>
            <a:endParaRPr lang="da-DK" sz="6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6000" dirty="0"/>
              <a:t>Overgange mellem skole og oplæring</a:t>
            </a:r>
          </a:p>
          <a:p>
            <a:pPr marL="0" indent="0">
              <a:spcAft>
                <a:spcPts val="600"/>
              </a:spcAft>
              <a:buNone/>
            </a:pPr>
            <a:endParaRPr lang="da-DK" sz="6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6000" dirty="0"/>
              <a:t>Fagfællesskaber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body" idx="12"/>
          </p:nvPr>
        </p:nvSpPr>
        <p:spPr>
          <a:xfrm>
            <a:off x="11372684" y="3786292"/>
            <a:ext cx="8741875" cy="1031881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a-DK" sz="6000" dirty="0"/>
              <a:t>Højskoletanken:</a:t>
            </a:r>
          </a:p>
          <a:p>
            <a:pPr marL="219126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Fællesskaber</a:t>
            </a:r>
          </a:p>
          <a:p>
            <a:pPr marL="219126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Medinddragelse</a:t>
            </a:r>
          </a:p>
          <a:p>
            <a:pPr marL="219126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Demokratisk dannelse</a:t>
            </a:r>
          </a:p>
          <a:p>
            <a:pPr marL="2191269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6000" dirty="0"/>
              <a:t>Skabe fælles kulturelle samlingspunkter</a:t>
            </a:r>
          </a:p>
          <a:p>
            <a:pPr>
              <a:spcAft>
                <a:spcPts val="600"/>
              </a:spcAft>
            </a:pPr>
            <a:endParaRPr lang="da-DK" sz="6000" dirty="0"/>
          </a:p>
          <a:p>
            <a:pPr>
              <a:spcAft>
                <a:spcPts val="600"/>
              </a:spcAft>
            </a:pPr>
            <a:r>
              <a:rPr lang="da-DK" sz="6000" dirty="0"/>
              <a:t>Ny strategi: Indtryk – aftryk</a:t>
            </a:r>
          </a:p>
          <a:p>
            <a:pPr>
              <a:spcAft>
                <a:spcPts val="600"/>
              </a:spcAft>
            </a:pPr>
            <a:endParaRPr lang="da-DK" sz="6000" dirty="0"/>
          </a:p>
          <a:p>
            <a:pPr>
              <a:spcAft>
                <a:spcPts val="600"/>
              </a:spcAft>
            </a:pPr>
            <a:r>
              <a:rPr lang="da-DK" sz="6000" dirty="0"/>
              <a:t>Røgfri skoledag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967" y="1851738"/>
            <a:ext cx="18299323" cy="1452572"/>
          </a:xfrm>
        </p:spPr>
        <p:txBody>
          <a:bodyPr anchor="t">
            <a:normAutofit/>
          </a:bodyPr>
          <a:lstStyle/>
          <a:p>
            <a:r>
              <a:rPr lang="da-DK" dirty="0"/>
              <a:t>Hvad er vi optaget af på skolen?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5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253664" y="4722355"/>
            <a:ext cx="11860894" cy="9139118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700" dirty="0"/>
              <a:t>Kommunen er ansættende myndighed.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700" dirty="0"/>
              <a:t>Kommunen er elevens arbejdsgiver, og følger eleven gennem hele uddannelsen via samarbejde med oplæringsstedet og skolen.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700" dirty="0"/>
              <a:t>Kommunen planlægger elevens oplæring. Oplæringen foregår i en institution inden for specialområdet og/eller normalområdet.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700" dirty="0"/>
              <a:t>Den ansættende kommune afgør, om eleven skal have sin oplæring på samme institution eller i 2 forskellige institutioner.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700" dirty="0"/>
              <a:t>Eleven har 3 måneders prøvetid, som starter i oplæring 1 del 1 og fortsætter i del 2.</a:t>
            </a:r>
          </a:p>
          <a:p>
            <a:endParaRPr lang="da-DK" sz="37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3664" y="1851737"/>
            <a:ext cx="1184480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Kommunernes ansvar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3864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84968" y="4722355"/>
            <a:ext cx="9314793" cy="913911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a-DK" sz="3200" dirty="0"/>
              <a:t>Under oplæringen er det den oplæringsansvarlige (lederen af institutionen) og oplæringsvejlederen, der er ansvarlig for elevens uddannelse.</a:t>
            </a:r>
          </a:p>
          <a:p>
            <a:pPr>
              <a:spcAft>
                <a:spcPts val="600"/>
              </a:spcAft>
            </a:pPr>
            <a:endParaRPr lang="da-DK" sz="3200" dirty="0"/>
          </a:p>
          <a:p>
            <a:pPr>
              <a:spcAft>
                <a:spcPts val="600"/>
              </a:spcAft>
            </a:pPr>
            <a:r>
              <a:rPr lang="da-DK" sz="3200" dirty="0"/>
              <a:t>Det er alene den oplæringsansvarlige på institutionen og vejlederen, der afgør, om eleven får godkendt sin oplæring</a:t>
            </a:r>
          </a:p>
          <a:p>
            <a:pPr>
              <a:spcAft>
                <a:spcPts val="600"/>
              </a:spcAft>
            </a:pPr>
            <a:endParaRPr lang="da-DK" sz="3200" dirty="0"/>
          </a:p>
          <a:p>
            <a:pPr>
              <a:spcAft>
                <a:spcPts val="600"/>
              </a:spcAft>
            </a:pPr>
            <a:r>
              <a:rPr lang="da-DK" sz="3200" dirty="0"/>
              <a:t>I ”Veje til den gode oplæring” er vejlederens rolle og ansvar beskrevet for Den pædagogiske assistent uddannelse. Vejlederen skal, jvf. Bekendtgørelsen, have en pædagogisk uddannelse enten som pædagogiske assistent, som </a:t>
            </a:r>
            <a:r>
              <a:rPr lang="da-DK" sz="3200" dirty="0" err="1"/>
              <a:t>PGU´er</a:t>
            </a:r>
            <a:r>
              <a:rPr lang="da-DK" sz="3200" dirty="0"/>
              <a:t> eller som pædagog.</a:t>
            </a:r>
          </a:p>
          <a:p>
            <a:pPr>
              <a:spcAft>
                <a:spcPts val="600"/>
              </a:spcAft>
            </a:pPr>
            <a:endParaRPr lang="da-DK" sz="2800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A7FC99E-3747-7E9C-73CB-2F7FF3428E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726" r="22726"/>
          <a:stretch>
            <a:fillRect/>
          </a:stretch>
        </p:blipFill>
        <p:spPr>
          <a:xfrm>
            <a:off x="12606338" y="4722813"/>
            <a:ext cx="7491412" cy="9139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968" y="1851737"/>
            <a:ext cx="1318699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At være oplæringssted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Underviser</a:t>
            </a:r>
            <a:r>
              <a:rPr lang="en-US" dirty="0"/>
              <a:t> / </a:t>
            </a:r>
            <a:r>
              <a:rPr lang="en-US" dirty="0" err="1"/>
              <a:t>Emne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84969" y="4722354"/>
            <a:ext cx="10304954" cy="9849679"/>
          </a:xfrm>
        </p:spPr>
        <p:txBody>
          <a:bodyPr>
            <a:noAutofit/>
          </a:bodyPr>
          <a:lstStyle/>
          <a:p>
            <a:r>
              <a:rPr lang="da-DK" sz="2800" dirty="0"/>
              <a:t>Det er oplæringsstedet, der tilrettelægger elevens mødetider og ferie.</a:t>
            </a:r>
          </a:p>
          <a:p>
            <a:endParaRPr lang="da-DK" sz="2800" dirty="0"/>
          </a:p>
          <a:p>
            <a:r>
              <a:rPr lang="da-DK" sz="2800" dirty="0"/>
              <a:t>Eleven er ansat og får løn for 37 timer pr uge i oplæringen.</a:t>
            </a:r>
          </a:p>
          <a:p>
            <a:endParaRPr lang="da-DK" sz="2800" dirty="0"/>
          </a:p>
          <a:p>
            <a:r>
              <a:rPr lang="da-DK" sz="2800" dirty="0"/>
              <a:t>Da eleven er under uddannelse, skal der i de 37 timer være afsat tid til: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Vejledning.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Elevens logbogs skrivning.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Elevens udarbejdelse af sin uddannelsesplan.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Møder.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Evt. litteratur der skal læses.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tx1"/>
                </a:solidFill>
              </a:rPr>
              <a:t>Opgaver, aktiviteter og planlægning af disse.</a:t>
            </a:r>
          </a:p>
          <a:p>
            <a:pPr marL="674999" indent="-674999">
              <a:buFont typeface="Arial" panose="020B0604020202020204" pitchFamily="34" charset="0"/>
              <a:buChar char="•"/>
            </a:pPr>
            <a:endParaRPr lang="da-DK" sz="2800" dirty="0"/>
          </a:p>
          <a:p>
            <a:r>
              <a:rPr lang="da-DK" sz="2800" dirty="0"/>
              <a:t>Det er oplæringsstedet, der vurderer, hvor meget tid der afsættes til disse punkter. Tiden kan være variabel i oplæringsforløbet. Dette skønnes af oplæringsvejlederen og den oplæringsansvarlige.</a:t>
            </a:r>
          </a:p>
          <a:p>
            <a:endParaRPr lang="da-DK" sz="2800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1752C15A-6D8D-0282-D43C-64104C4279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305" r="22305"/>
          <a:stretch>
            <a:fillRect/>
          </a:stretch>
        </p:blipFill>
        <p:spPr>
          <a:xfrm>
            <a:off x="12490450" y="4722813"/>
            <a:ext cx="7607300" cy="9139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968" y="1851737"/>
            <a:ext cx="1318699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At være oplæringssted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9744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84969" y="4722355"/>
            <a:ext cx="8772152" cy="9139118"/>
          </a:xfrm>
        </p:spPr>
        <p:txBody>
          <a:bodyPr>
            <a:normAutofit/>
          </a:bodyPr>
          <a:lstStyle/>
          <a:p>
            <a:r>
              <a:rPr lang="da-DK" sz="3400" dirty="0"/>
              <a:t>I oplæringen er eleven ansat under samme vilkår som alle øvrige ansatte på institutionen.</a:t>
            </a:r>
          </a:p>
          <a:p>
            <a:endParaRPr lang="da-DK" sz="3400" dirty="0"/>
          </a:p>
          <a:p>
            <a:r>
              <a:rPr lang="da-DK" sz="3400" dirty="0"/>
              <a:t>Dette gælder:</a:t>
            </a:r>
          </a:p>
          <a:p>
            <a:pPr marL="1267085" lvl="1" indent="-457200">
              <a:buFont typeface="Arial" panose="020B0604020202020204" pitchFamily="34" charset="0"/>
              <a:buChar char="•"/>
            </a:pPr>
            <a:r>
              <a:rPr lang="da-DK" sz="2943" dirty="0">
                <a:solidFill>
                  <a:schemeClr val="tx1"/>
                </a:solidFill>
              </a:rPr>
              <a:t>Ferieloven. Her er elevens ferietilrettelæggelse skrevet ind i skole-oplæringsplanen.</a:t>
            </a:r>
          </a:p>
          <a:p>
            <a:pPr marL="1267085" lvl="1" indent="-457200">
              <a:buFont typeface="Arial" panose="020B0604020202020204" pitchFamily="34" charset="0"/>
              <a:buChar char="•"/>
            </a:pPr>
            <a:r>
              <a:rPr lang="da-DK" sz="2943" dirty="0">
                <a:solidFill>
                  <a:schemeClr val="tx1"/>
                </a:solidFill>
              </a:rPr>
              <a:t>Fridage/fritimer.</a:t>
            </a:r>
          </a:p>
          <a:p>
            <a:pPr marL="1267085" lvl="1" indent="-457200">
              <a:buFont typeface="Arial" panose="020B0604020202020204" pitchFamily="34" charset="0"/>
              <a:buChar char="•"/>
            </a:pPr>
            <a:r>
              <a:rPr lang="da-DK" sz="2943" dirty="0">
                <a:solidFill>
                  <a:schemeClr val="tx1"/>
                </a:solidFill>
              </a:rPr>
              <a:t>Afspadsering.</a:t>
            </a:r>
          </a:p>
          <a:p>
            <a:pPr marL="1267085" lvl="1" indent="-457200">
              <a:buFont typeface="Arial" panose="020B0604020202020204" pitchFamily="34" charset="0"/>
              <a:buChar char="•"/>
            </a:pPr>
            <a:r>
              <a:rPr lang="da-DK" sz="2943" dirty="0">
                <a:solidFill>
                  <a:schemeClr val="tx1"/>
                </a:solidFill>
              </a:rPr>
              <a:t>Tjenestefri med løn.</a:t>
            </a:r>
          </a:p>
          <a:p>
            <a:pPr marL="1267085" lvl="1" indent="-457200">
              <a:buFont typeface="Arial" panose="020B0604020202020204" pitchFamily="34" charset="0"/>
              <a:buChar char="•"/>
            </a:pPr>
            <a:r>
              <a:rPr lang="da-DK" sz="2943" dirty="0">
                <a:solidFill>
                  <a:schemeClr val="tx1"/>
                </a:solidFill>
              </a:rPr>
              <a:t>Tandlæge - lægebesøg.</a:t>
            </a:r>
          </a:p>
          <a:p>
            <a:pPr marL="0" indent="0">
              <a:buNone/>
            </a:pPr>
            <a:endParaRPr lang="da-DK" sz="3400" dirty="0"/>
          </a:p>
          <a:p>
            <a:r>
              <a:rPr lang="da-DK" sz="3400" dirty="0"/>
              <a:t>Oplæringsstedet skal indberette elevens fravær til kommunen.</a:t>
            </a:r>
          </a:p>
          <a:p>
            <a:endParaRPr lang="da-DK" sz="3400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091C87AF-4441-AF2A-696D-EF37EDA0D9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068" r="18068"/>
          <a:stretch>
            <a:fillRect/>
          </a:stretch>
        </p:blipFill>
        <p:spPr>
          <a:xfrm>
            <a:off x="11326813" y="4722813"/>
            <a:ext cx="8770937" cy="9139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968" y="1851737"/>
            <a:ext cx="1318699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At være oplæringssted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16236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84969" y="4722355"/>
            <a:ext cx="8772152" cy="91391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3700" dirty="0"/>
              <a:t>Fravær:</a:t>
            </a:r>
          </a:p>
          <a:p>
            <a:pPr>
              <a:spcAft>
                <a:spcPts val="600"/>
              </a:spcAft>
            </a:pPr>
            <a:endParaRPr lang="da-DK" sz="3700" dirty="0"/>
          </a:p>
          <a:p>
            <a:pPr>
              <a:spcAft>
                <a:spcPts val="600"/>
              </a:spcAft>
            </a:pPr>
            <a:r>
              <a:rPr lang="da-DK" sz="3700" dirty="0"/>
              <a:t>Eleven følger institutionens bestemmelser med hensyn til sygesamtaler.</a:t>
            </a:r>
          </a:p>
          <a:p>
            <a:pPr>
              <a:spcAft>
                <a:spcPts val="600"/>
              </a:spcAft>
            </a:pPr>
            <a:endParaRPr lang="da-DK" sz="3700" dirty="0"/>
          </a:p>
          <a:p>
            <a:pPr>
              <a:spcAft>
                <a:spcPts val="600"/>
              </a:spcAft>
            </a:pPr>
            <a:r>
              <a:rPr lang="da-DK" sz="3700" dirty="0"/>
              <a:t>Vejlederen vurderer, om eleven kan få problemer med at nå målene på grund af fraværet.</a:t>
            </a:r>
          </a:p>
          <a:p>
            <a:pPr>
              <a:spcAft>
                <a:spcPts val="600"/>
              </a:spcAft>
            </a:pPr>
            <a:endParaRPr lang="da-DK" sz="3700" dirty="0"/>
          </a:p>
          <a:p>
            <a:pPr>
              <a:spcAft>
                <a:spcPts val="600"/>
              </a:spcAft>
            </a:pPr>
            <a:r>
              <a:rPr lang="da-DK" sz="3700" dirty="0"/>
              <a:t>Hvis eleven får problemer med at nå målene, kontaktes den ansættende kommune og eventuelt skolens oplæringskoordinator.</a:t>
            </a:r>
          </a:p>
          <a:p>
            <a:pPr>
              <a:spcAft>
                <a:spcPts val="600"/>
              </a:spcAft>
            </a:pPr>
            <a:endParaRPr lang="da-DK" sz="3700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C0B6C9BF-7429-F9DC-EDBA-CE9F01BD3D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253" r="20253"/>
          <a:stretch>
            <a:fillRect/>
          </a:stretch>
        </p:blipFill>
        <p:spPr>
          <a:xfrm>
            <a:off x="11926888" y="4722813"/>
            <a:ext cx="8170862" cy="9139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968" y="1851737"/>
            <a:ext cx="1318699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At være oplæringssted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32011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FFA4A-D65F-C7DF-59BA-2877DF709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Om PA uddannelsen</a:t>
            </a:r>
          </a:p>
        </p:txBody>
      </p:sp>
    </p:spTree>
    <p:extLst>
      <p:ext uri="{BB962C8B-B14F-4D97-AF65-F5344CB8AC3E}">
        <p14:creationId xmlns:p14="http://schemas.microsoft.com/office/powerpoint/2010/main" val="42256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76" y="1515587"/>
            <a:ext cx="19439573" cy="1833486"/>
          </a:xfr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da-DK"/>
              <a:t>Samarbejdet med skolen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Skolen skal sammen med oplæringsstedet være med til at sikre en helhed og en sammenhæng i elevens uddannelse.</a:t>
            </a:r>
          </a:p>
          <a:p>
            <a:endParaRPr lang="da-DK" dirty="0"/>
          </a:p>
          <a:p>
            <a:r>
              <a:rPr lang="da-DK" dirty="0"/>
              <a:t>Dette sker gennem:</a:t>
            </a:r>
          </a:p>
          <a:p>
            <a:pPr marL="1619997" lvl="1">
              <a:buFont typeface="Arial" panose="020B0604020202020204" pitchFamily="34" charset="0"/>
              <a:buChar char="•"/>
            </a:pPr>
            <a:r>
              <a:rPr lang="da-DK" dirty="0"/>
              <a:t>Informationsdage for oplæringsvejledere.</a:t>
            </a:r>
          </a:p>
          <a:p>
            <a:pPr marL="1619997" lvl="1">
              <a:buFont typeface="Arial" panose="020B0604020202020204" pitchFamily="34" charset="0"/>
              <a:buChar char="•"/>
            </a:pPr>
            <a:r>
              <a:rPr lang="da-DK" dirty="0"/>
              <a:t>Oplæringsvejlederkurser.</a:t>
            </a:r>
          </a:p>
          <a:p>
            <a:pPr marL="1619997" lvl="1">
              <a:buFont typeface="Arial" panose="020B0604020202020204" pitchFamily="34" charset="0"/>
              <a:buChar char="•"/>
            </a:pPr>
            <a:r>
              <a:rPr lang="da-DK" dirty="0"/>
              <a:t>Oplæringsområdemøder.</a:t>
            </a:r>
          </a:p>
          <a:p>
            <a:pPr marL="1619997" lvl="1">
              <a:buFont typeface="Arial" panose="020B0604020202020204" pitchFamily="34" charset="0"/>
              <a:buChar char="•"/>
            </a:pPr>
            <a:r>
              <a:rPr lang="da-DK" dirty="0"/>
              <a:t>Temadage.</a:t>
            </a:r>
          </a:p>
          <a:p>
            <a:pPr marL="1619997" lvl="1">
              <a:buFont typeface="Arial" panose="020B0604020202020204" pitchFamily="34" charset="0"/>
              <a:buChar char="•"/>
            </a:pPr>
            <a:r>
              <a:rPr lang="da-DK" dirty="0"/>
              <a:t>Helhedsevalueringer.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B9E03F-1C51-45C0-89C4-A963B1BC61CD}" type="datetime1">
              <a:rPr lang="da-DK" smtClean="0"/>
              <a:t>25-09-2023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185114943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76" y="1580063"/>
            <a:ext cx="19439573" cy="1769011"/>
          </a:xfr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da-DK" dirty="0"/>
              <a:t>Samarbejde med oplæringskoordinator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Har I brug for at tale med skolens oplæringskoordinator, kan vi kontaktes på mail eller telefon.</a:t>
            </a:r>
          </a:p>
          <a:p>
            <a:endParaRPr lang="da-DK" dirty="0"/>
          </a:p>
          <a:p>
            <a:r>
              <a:rPr lang="da-DK" dirty="0"/>
              <a:t>Jette Bækgaard </a:t>
            </a:r>
            <a:r>
              <a:rPr lang="da-DK" dirty="0">
                <a:hlinkClick r:id="rId2"/>
              </a:rPr>
              <a:t>jeb@sosumv.dk</a:t>
            </a:r>
            <a:r>
              <a:rPr lang="da-DK" dirty="0"/>
              <a:t> +4530169053 Oplæringskoordinator for de nordlige kommuner: Holstebro, Struer og Lemvig.</a:t>
            </a:r>
          </a:p>
          <a:p>
            <a:r>
              <a:rPr lang="da-DK" dirty="0"/>
              <a:t>Kirsten Schmidt </a:t>
            </a:r>
            <a:r>
              <a:rPr lang="da-DK" dirty="0">
                <a:hlinkClick r:id="rId3"/>
              </a:rPr>
              <a:t>kis@sosumv.dk</a:t>
            </a:r>
            <a:r>
              <a:rPr lang="da-DK" dirty="0"/>
              <a:t> +4530169006 Oplæringskoordinator for de sydlige kommuner: Herning, Ikast Brande og Ringkøbing Skjern.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3B9E03F-1C51-45C0-89C4-A963B1BC61CD}" type="datetime1">
              <a:rPr lang="da-DK" smtClean="0"/>
              <a:t>25-09-2023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677085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518651" y="675334"/>
            <a:ext cx="18460909" cy="20249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5669" dirty="0"/>
          </a:p>
        </p:txBody>
      </p:sp>
      <p:sp>
        <p:nvSpPr>
          <p:cNvPr id="3" name="Rektangel 2"/>
          <p:cNvSpPr/>
          <p:nvPr/>
        </p:nvSpPr>
        <p:spPr>
          <a:xfrm>
            <a:off x="506167" y="1951205"/>
            <a:ext cx="20587191" cy="12162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Bekendtgørelse om erhvervsuddannelser </a:t>
            </a:r>
            <a:r>
              <a:rPr lang="da-DK" sz="3765" dirty="0">
                <a:solidFill>
                  <a:schemeClr val="tx1"/>
                </a:solidFill>
              </a:rPr>
              <a:t>-  </a:t>
            </a:r>
            <a:r>
              <a:rPr lang="da-DK" sz="3307" dirty="0">
                <a:solidFill>
                  <a:schemeClr val="tx1"/>
                </a:solidFill>
              </a:rPr>
              <a:t>fælles for alle erhvervsuddannelser</a:t>
            </a: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Ministeriet</a:t>
            </a:r>
          </a:p>
        </p:txBody>
      </p:sp>
      <p:sp>
        <p:nvSpPr>
          <p:cNvPr id="4" name="Rektangel 3"/>
          <p:cNvSpPr/>
          <p:nvPr/>
        </p:nvSpPr>
        <p:spPr>
          <a:xfrm>
            <a:off x="506167" y="3167496"/>
            <a:ext cx="20587191" cy="119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Bekendtgørelse om Pædagogisk assistentuddannelse </a:t>
            </a:r>
            <a:r>
              <a:rPr lang="da-DK" sz="3307" dirty="0">
                <a:solidFill>
                  <a:schemeClr val="tx1"/>
                </a:solidFill>
              </a:rPr>
              <a:t>-  Ministeriet</a:t>
            </a:r>
          </a:p>
        </p:txBody>
      </p:sp>
      <p:sp>
        <p:nvSpPr>
          <p:cNvPr id="5" name="Rektangel 4"/>
          <p:cNvSpPr/>
          <p:nvPr/>
        </p:nvSpPr>
        <p:spPr>
          <a:xfrm>
            <a:off x="10407161" y="7292835"/>
            <a:ext cx="10633783" cy="1574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307" dirty="0">
                <a:solidFill>
                  <a:schemeClr val="tx1"/>
                </a:solidFill>
              </a:rPr>
              <a:t>Mål for uddannelsesspecifikke fag og specialefag – PASS</a:t>
            </a: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Udmøntning af målene: skolen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537611" y="9971252"/>
            <a:ext cx="20535356" cy="16874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Lokal Undervisningsplan (LUP) </a:t>
            </a:r>
            <a:r>
              <a:rPr lang="da-DK" sz="3765" dirty="0">
                <a:solidFill>
                  <a:schemeClr val="tx1"/>
                </a:solidFill>
              </a:rPr>
              <a:t>for  Pædagogisk assistentuddannelse: Social &amp; sundhedsskolen i samarbejde med det lokale uddannelsesudvalg (LUU)</a:t>
            </a:r>
          </a:p>
        </p:txBody>
      </p:sp>
      <p:sp>
        <p:nvSpPr>
          <p:cNvPr id="7" name="Rektangel 6"/>
          <p:cNvSpPr/>
          <p:nvPr/>
        </p:nvSpPr>
        <p:spPr>
          <a:xfrm>
            <a:off x="506168" y="12816422"/>
            <a:ext cx="9900994" cy="13499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Uddannelsesbog</a:t>
            </a:r>
            <a:r>
              <a:rPr lang="da-DK" sz="3765" dirty="0">
                <a:solidFill>
                  <a:schemeClr val="tx1"/>
                </a:solidFill>
              </a:rPr>
              <a:t> – Social &amp; sundhedsskolen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11139950" y="12816422"/>
            <a:ext cx="9953408" cy="13587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Lektionsplaner </a:t>
            </a:r>
            <a:r>
              <a:rPr lang="da-DK" sz="3765" dirty="0">
                <a:solidFill>
                  <a:schemeClr val="tx1"/>
                </a:solidFill>
              </a:rPr>
              <a:t>for de enkelte skole fag  - skolen</a:t>
            </a:r>
          </a:p>
        </p:txBody>
      </p:sp>
      <p:sp>
        <p:nvSpPr>
          <p:cNvPr id="9" name="Rektangel 8"/>
          <p:cNvSpPr/>
          <p:nvPr/>
        </p:nvSpPr>
        <p:spPr>
          <a:xfrm>
            <a:off x="506167" y="14175128"/>
            <a:ext cx="20587191" cy="8804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Elevens personlige uddannelsesplan </a:t>
            </a:r>
            <a:r>
              <a:rPr lang="da-DK" sz="3765" dirty="0">
                <a:solidFill>
                  <a:schemeClr val="tx1"/>
                </a:solidFill>
              </a:rPr>
              <a:t>– skolen, praksis og eleven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558003" y="7292835"/>
            <a:ext cx="9849159" cy="1550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307" dirty="0">
                <a:solidFill>
                  <a:schemeClr val="tx1"/>
                </a:solidFill>
              </a:rPr>
              <a:t>Oplæringsmål: Udmøntning af målene: Ansættende myndighed og oplæringsinstitutionen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06165" y="4366232"/>
            <a:ext cx="20566804" cy="1012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Grundfagsbekendtgørelsen</a:t>
            </a:r>
            <a:r>
              <a:rPr lang="da-DK" sz="3307" dirty="0">
                <a:solidFill>
                  <a:schemeClr val="tx1"/>
                </a:solidFill>
              </a:rPr>
              <a:t> – Fælles for alle erhvervsuddannelser Ministeriet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06167" y="445994"/>
            <a:ext cx="20587191" cy="150521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Lov om erhvervsuddannelser </a:t>
            </a:r>
            <a:r>
              <a:rPr lang="da-DK" sz="3765" dirty="0">
                <a:solidFill>
                  <a:schemeClr val="tx1"/>
                </a:solidFill>
              </a:rPr>
              <a:t>- </a:t>
            </a:r>
            <a:r>
              <a:rPr lang="da-DK" sz="3307" dirty="0">
                <a:solidFill>
                  <a:schemeClr val="tx1"/>
                </a:solidFill>
              </a:rPr>
              <a:t>fælles for alle erhvervsuddannelser</a:t>
            </a:r>
          </a:p>
          <a:p>
            <a:pPr algn="ctr"/>
            <a:r>
              <a:rPr lang="da-DK" sz="3307" dirty="0">
                <a:solidFill>
                  <a:schemeClr val="tx1"/>
                </a:solidFill>
              </a:rPr>
              <a:t>Ministeriet</a:t>
            </a:r>
          </a:p>
        </p:txBody>
      </p:sp>
      <p:sp>
        <p:nvSpPr>
          <p:cNvPr id="13" name="Nedadgående pil 12"/>
          <p:cNvSpPr/>
          <p:nvPr/>
        </p:nvSpPr>
        <p:spPr>
          <a:xfrm>
            <a:off x="3315630" y="8843192"/>
            <a:ext cx="1144775" cy="112806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4" name="Nedadgående pil 13"/>
          <p:cNvSpPr/>
          <p:nvPr/>
        </p:nvSpPr>
        <p:spPr>
          <a:xfrm>
            <a:off x="15961791" y="8843192"/>
            <a:ext cx="1144775" cy="112806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6" name="Nedadgående pil 15"/>
          <p:cNvSpPr/>
          <p:nvPr/>
        </p:nvSpPr>
        <p:spPr>
          <a:xfrm>
            <a:off x="3888018" y="5378717"/>
            <a:ext cx="1144775" cy="146338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7" name="Nedadgående pil 16"/>
          <p:cNvSpPr/>
          <p:nvPr/>
        </p:nvSpPr>
        <p:spPr>
          <a:xfrm>
            <a:off x="15392297" y="5356952"/>
            <a:ext cx="1144775" cy="148244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8" name="Nedadgående pil 17"/>
          <p:cNvSpPr/>
          <p:nvPr/>
        </p:nvSpPr>
        <p:spPr>
          <a:xfrm>
            <a:off x="2465161" y="11658726"/>
            <a:ext cx="1144775" cy="12473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9" name="Nedadgående pil 18"/>
          <p:cNvSpPr/>
          <p:nvPr/>
        </p:nvSpPr>
        <p:spPr>
          <a:xfrm>
            <a:off x="17943706" y="11658726"/>
            <a:ext cx="1144775" cy="124735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65"/>
          </a:p>
        </p:txBody>
      </p:sp>
      <p:sp>
        <p:nvSpPr>
          <p:cNvPr id="15" name="Rektangel 14"/>
          <p:cNvSpPr/>
          <p:nvPr/>
        </p:nvSpPr>
        <p:spPr>
          <a:xfrm>
            <a:off x="590027" y="6706932"/>
            <a:ext cx="20482942" cy="645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Uddannelsesordningen – Det faglige udvalg FEVU</a:t>
            </a:r>
            <a:r>
              <a:rPr lang="da-DK" sz="3765" dirty="0">
                <a:solidFill>
                  <a:schemeClr val="tx1"/>
                </a:solidFill>
              </a:rPr>
              <a:t>:</a:t>
            </a:r>
            <a:endParaRPr lang="da-DK" sz="3765" dirty="0"/>
          </a:p>
        </p:txBody>
      </p:sp>
    </p:spTree>
    <p:extLst>
      <p:ext uri="{BB962C8B-B14F-4D97-AF65-F5344CB8AC3E}">
        <p14:creationId xmlns:p14="http://schemas.microsoft.com/office/powerpoint/2010/main" val="360073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64222" y="956276"/>
            <a:ext cx="19900986" cy="3158316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dirty="0">
                <a:solidFill>
                  <a:schemeClr val="tx1"/>
                </a:solidFill>
              </a:rPr>
              <a:t>Den pædagogiske assistentelev er </a:t>
            </a:r>
            <a:r>
              <a:rPr lang="da-DK" sz="3765" b="1" dirty="0">
                <a:solidFill>
                  <a:schemeClr val="tx1"/>
                </a:solidFill>
              </a:rPr>
              <a:t>lærling</a:t>
            </a:r>
            <a:r>
              <a:rPr lang="da-DK" sz="3765" dirty="0">
                <a:solidFill>
                  <a:schemeClr val="tx1"/>
                </a:solidFill>
              </a:rPr>
              <a:t> og ansat enten i en kommune eller direkte i en kommunal, regional eller privat institution.</a:t>
            </a:r>
          </a:p>
          <a:p>
            <a:pPr algn="ctr"/>
            <a:r>
              <a:rPr lang="da-DK" sz="3765" dirty="0">
                <a:solidFill>
                  <a:schemeClr val="tx1"/>
                </a:solidFill>
              </a:rPr>
              <a:t>Eleven er ansat under gældende arbejdsmarkedsregler og lovgivningen på erhvervsuddannelsesområdet</a:t>
            </a:r>
          </a:p>
        </p:txBody>
      </p:sp>
      <p:sp>
        <p:nvSpPr>
          <p:cNvPr id="3" name="Rektangel 2"/>
          <p:cNvSpPr/>
          <p:nvPr/>
        </p:nvSpPr>
        <p:spPr>
          <a:xfrm>
            <a:off x="764222" y="4661586"/>
            <a:ext cx="19900986" cy="1871033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Ansættende myndighed/institutionen </a:t>
            </a:r>
            <a:r>
              <a:rPr lang="da-DK" sz="3765" dirty="0">
                <a:solidFill>
                  <a:schemeClr val="tx1"/>
                </a:solidFill>
              </a:rPr>
              <a:t>har ansvaret for elevens praksisuddannelse og udmøntningen af oplæringsmålene på den enkelte institution</a:t>
            </a:r>
          </a:p>
        </p:txBody>
      </p:sp>
      <p:sp>
        <p:nvSpPr>
          <p:cNvPr id="4" name="Rektangel 3"/>
          <p:cNvSpPr/>
          <p:nvPr/>
        </p:nvSpPr>
        <p:spPr>
          <a:xfrm>
            <a:off x="764222" y="7057456"/>
            <a:ext cx="19900986" cy="1700939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Erhvervsskolen</a:t>
            </a:r>
            <a:r>
              <a:rPr lang="da-DK" sz="3765" dirty="0">
                <a:solidFill>
                  <a:schemeClr val="tx1"/>
                </a:solidFill>
              </a:rPr>
              <a:t> har ansvaret for skoledelen af elevens uddannelse og udmøntningen af fagenes mål</a:t>
            </a:r>
          </a:p>
        </p:txBody>
      </p:sp>
      <p:sp>
        <p:nvSpPr>
          <p:cNvPr id="5" name="Rektangel 4"/>
          <p:cNvSpPr/>
          <p:nvPr/>
        </p:nvSpPr>
        <p:spPr>
          <a:xfrm>
            <a:off x="764222" y="9283233"/>
            <a:ext cx="19900986" cy="2500140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Ansættende myndighed/institutionen og skolen </a:t>
            </a:r>
            <a:r>
              <a:rPr lang="da-DK" sz="3765" dirty="0">
                <a:solidFill>
                  <a:schemeClr val="tx1"/>
                </a:solidFill>
              </a:rPr>
              <a:t>har et fælles ansvar for at samarbejde om elevens uddannelse (Info – møder, områdemøder, samarbejdsmøder, AMU oplæringsvejlederkurser)</a:t>
            </a:r>
          </a:p>
          <a:p>
            <a:pPr algn="ctr"/>
            <a:endParaRPr lang="da-DK" sz="3765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64222" y="12346756"/>
            <a:ext cx="19900986" cy="272150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765" b="1" dirty="0">
                <a:solidFill>
                  <a:schemeClr val="tx1"/>
                </a:solidFill>
              </a:rPr>
              <a:t>Skolens oplæringskoordinator </a:t>
            </a:r>
            <a:r>
              <a:rPr lang="da-DK" sz="3765" dirty="0">
                <a:solidFill>
                  <a:schemeClr val="tx1"/>
                </a:solidFill>
              </a:rPr>
              <a:t>skal sikre og udvikle skolens samarbejde med praksis.</a:t>
            </a:r>
          </a:p>
          <a:p>
            <a:pPr algn="ctr"/>
            <a:r>
              <a:rPr lang="da-DK" sz="3765" dirty="0">
                <a:solidFill>
                  <a:schemeClr val="tx1"/>
                </a:solidFill>
              </a:rPr>
              <a:t>Dette med et </a:t>
            </a:r>
            <a:r>
              <a:rPr lang="da-DK" sz="3765" b="1" dirty="0">
                <a:solidFill>
                  <a:schemeClr val="tx1"/>
                </a:solidFill>
              </a:rPr>
              <a:t>overordnet fokus </a:t>
            </a:r>
            <a:r>
              <a:rPr lang="da-DK" sz="3765" dirty="0">
                <a:solidFill>
                  <a:schemeClr val="tx1"/>
                </a:solidFill>
              </a:rPr>
              <a:t>på, at skabe sammenhæng mellem praksisuddannelse og skoleuddannelse</a:t>
            </a:r>
          </a:p>
        </p:txBody>
      </p:sp>
    </p:spTree>
    <p:extLst>
      <p:ext uri="{BB962C8B-B14F-4D97-AF65-F5344CB8AC3E}">
        <p14:creationId xmlns:p14="http://schemas.microsoft.com/office/powerpoint/2010/main" val="179998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4504" y="786181"/>
            <a:ext cx="19220610" cy="13853894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449" b="1" dirty="0">
                <a:solidFill>
                  <a:schemeClr val="tx1"/>
                </a:solidFill>
              </a:rPr>
              <a:t>Pædagogisk assistentuddannelse </a:t>
            </a:r>
          </a:p>
          <a:p>
            <a:pPr algn="ctr"/>
            <a:r>
              <a:rPr lang="da-DK" sz="8504" b="1" dirty="0">
                <a:solidFill>
                  <a:schemeClr val="tx1"/>
                </a:solidFill>
              </a:rPr>
              <a:t>En erhvervsuddannelse og en generalistuddannelse.</a:t>
            </a:r>
          </a:p>
          <a:p>
            <a:pPr algn="ctr"/>
            <a:r>
              <a:rPr lang="da-DK" sz="8504" dirty="0">
                <a:solidFill>
                  <a:schemeClr val="tx1"/>
                </a:solidFill>
              </a:rPr>
              <a:t>21 Kompetencemål, </a:t>
            </a:r>
            <a:r>
              <a:rPr lang="da-DK" sz="8504" dirty="0" err="1">
                <a:solidFill>
                  <a:schemeClr val="tx1"/>
                </a:solidFill>
              </a:rPr>
              <a:t>fagmål</a:t>
            </a:r>
            <a:r>
              <a:rPr lang="da-DK" sz="8504" dirty="0">
                <a:solidFill>
                  <a:schemeClr val="tx1"/>
                </a:solidFill>
              </a:rPr>
              <a:t> og oplæringsmål retter sig mod hele børneområdet, specialområdet og opgaver i skolen.</a:t>
            </a:r>
          </a:p>
          <a:p>
            <a:pPr algn="ctr"/>
            <a:endParaRPr lang="da-DK" sz="8504" dirty="0">
              <a:solidFill>
                <a:schemeClr val="tx1"/>
              </a:solidFill>
            </a:endParaRPr>
          </a:p>
          <a:p>
            <a:endParaRPr lang="da-DK" sz="850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8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B9E03F-1C51-45C0-89C4-A963B1BC61CD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253664" y="4722355"/>
            <a:ext cx="11860894" cy="9139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En erhvervsuddannelse og en generalistuddannelse.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dirty="0"/>
              <a:t>Kompetencemål, </a:t>
            </a:r>
            <a:r>
              <a:rPr lang="da-DK" dirty="0" err="1"/>
              <a:t>fagmål</a:t>
            </a:r>
            <a:r>
              <a:rPr lang="da-DK" dirty="0"/>
              <a:t> og oplæringsmål retter sig mod hele børneområdet, specialområdet og opgaver i skolen.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Den pædagogiske assistents fagprofil er kendetegnet ved at være en dygtig pædagogisk håndværker, der kan organisere og gennemføre aktiviteter med forskellige målgrupper. 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3664" y="1851737"/>
            <a:ext cx="11844805" cy="2202355"/>
          </a:xfrm>
        </p:spPr>
        <p:txBody>
          <a:bodyPr anchor="t">
            <a:normAutofit/>
          </a:bodyPr>
          <a:lstStyle/>
          <a:p>
            <a:r>
              <a:rPr lang="da-DK" dirty="0"/>
              <a:t>Pædagogisk assistentuddannelse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Underviser / Emne</a:t>
            </a:r>
          </a:p>
        </p:txBody>
      </p:sp>
    </p:spTree>
    <p:extLst>
      <p:ext uri="{BB962C8B-B14F-4D97-AF65-F5344CB8AC3E}">
        <p14:creationId xmlns:p14="http://schemas.microsoft.com/office/powerpoint/2010/main" val="2367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C7952B5-A695-8347-A143-AF14CA84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/>
          <a:lstStyle/>
          <a:p>
            <a:pPr>
              <a:spcAft>
                <a:spcPts val="600"/>
              </a:spcAft>
            </a:pPr>
            <a:fld id="{91C4F341-646C-C94F-BE92-7EAD6AEECE56}" type="datetime1">
              <a:rPr lang="da-DK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25-09-2023</a:t>
            </a:fld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9010185" y="1981213"/>
            <a:ext cx="11051558" cy="2046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619769">
              <a:lnSpc>
                <a:spcPct val="90000"/>
              </a:lnSpc>
              <a:spcAft>
                <a:spcPts val="600"/>
              </a:spcAft>
            </a:pPr>
            <a:r>
              <a:rPr lang="da-DK" sz="6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Formål for Pædagogisk assistent uddannelse 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9016537" y="4883727"/>
            <a:ext cx="11051558" cy="9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8063" indent="-658063" defTabSz="1619769">
              <a:lnSpc>
                <a:spcPts val="5400"/>
              </a:lnSpc>
              <a:spcBef>
                <a:spcPts val="1772"/>
              </a:spcBef>
              <a:buClr>
                <a:schemeClr val="bg1"/>
              </a:buClr>
              <a:buFont typeface="+mj-lt"/>
              <a:buAutoNum type="arabicPeriod"/>
            </a:pPr>
            <a:endParaRPr lang="da-DK" sz="40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marL="658063" indent="-658063" defTabSz="1619769">
              <a:lnSpc>
                <a:spcPts val="5400"/>
              </a:lnSpc>
              <a:spcBef>
                <a:spcPts val="1772"/>
              </a:spcBef>
              <a:buClr>
                <a:schemeClr val="bg1"/>
              </a:buClr>
              <a:buFont typeface="+mj-lt"/>
              <a:buAutoNum type="arabicPeriod"/>
            </a:pPr>
            <a:r>
              <a:rPr lang="da-DK" sz="4000" dirty="0">
                <a:solidFill>
                  <a:schemeClr val="bg1"/>
                </a:solidFill>
                <a:cs typeface="Calibri Light" panose="020F0302020204030204" pitchFamily="34" charset="0"/>
              </a:rPr>
              <a:t>”Uddannelsen har som overordnet formål, at eleverne gennem skoleundervisning og praktikuddannelse opnår viden og færdigheder, så de kan udføre praktisk pædagogisk arbejde på hele det pædagogiske arbejdsmarked i kommuner og regioner med børn og voksne, herunder også målgrupper med særlige behov.”</a:t>
            </a:r>
          </a:p>
          <a:p>
            <a:pPr marL="0" indent="0" defTabSz="1619769">
              <a:lnSpc>
                <a:spcPts val="5400"/>
              </a:lnSpc>
              <a:spcBef>
                <a:spcPts val="1772"/>
              </a:spcBef>
              <a:buClr>
                <a:schemeClr val="bg1"/>
              </a:buClr>
              <a:buNone/>
            </a:pPr>
            <a:r>
              <a:rPr lang="da-DK" sz="4000" dirty="0">
                <a:solidFill>
                  <a:schemeClr val="bg1"/>
                </a:solidFill>
                <a:cs typeface="Calibri Light" panose="020F0302020204030204" pitchFamily="34" charset="0"/>
              </a:rPr>
              <a:t>			(Uddannelsesordningen)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5E5977A-8D2F-1D05-A7DD-1FE4DE84DC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82828" cy="16200438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1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79976" y="649134"/>
            <a:ext cx="19439573" cy="166789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7559" dirty="0"/>
              <a:t>Formål for Pædagogisk assistent uddannelse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1079976" y="3130547"/>
            <a:ext cx="19439573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§ 1. Den pædagogiske assistentuddannelse har som erhvervsuddannelse som overordnet formål, at eleverne gennem skoleundervisning og oplæring opnår viden og færdigheder inden for følgende overordnede kompetenceområder:</a:t>
            </a:r>
          </a:p>
          <a:p>
            <a:endParaRPr lang="da-DK" sz="4000" dirty="0"/>
          </a:p>
          <a:p>
            <a:r>
              <a:rPr lang="da-DK" sz="4000" dirty="0"/>
              <a:t>1) Praktiske pædagogiske opgaver, indsatser og aktiviteter.</a:t>
            </a:r>
          </a:p>
          <a:p>
            <a:endParaRPr lang="da-DK" sz="4000" dirty="0"/>
          </a:p>
          <a:p>
            <a:r>
              <a:rPr lang="da-DK" sz="4000" dirty="0"/>
              <a:t>2) Pædagogisk omsorgs- og </a:t>
            </a:r>
            <a:r>
              <a:rPr lang="da-DK" sz="4000" dirty="0" err="1"/>
              <a:t>relationsarbejde</a:t>
            </a:r>
            <a:r>
              <a:rPr lang="da-DK" sz="4000" dirty="0"/>
              <a:t>, der understøtter og styrker målgruppens trivsel og udvikling.</a:t>
            </a:r>
          </a:p>
          <a:p>
            <a:endParaRPr lang="da-DK" sz="4000" dirty="0"/>
          </a:p>
          <a:p>
            <a:r>
              <a:rPr lang="da-DK" sz="4000" dirty="0"/>
              <a:t>3) Praktisk pædagogisk arbejde, der styrker målgruppens livskvalitet og motivation til et sundt og aktivt liv, gennem sundhedsfremmende og forebyggende aktiviteter.</a:t>
            </a:r>
          </a:p>
          <a:p>
            <a:endParaRPr lang="da-DK" sz="4000" dirty="0"/>
          </a:p>
          <a:p>
            <a:r>
              <a:rPr lang="da-DK" sz="4000" dirty="0"/>
              <a:t>4) Praktisk pædagogisk arbejde med velfærdsteknologi, sociale og digitale medier, der understøtter teknologisk forståelse samt digital kultur.</a:t>
            </a:r>
          </a:p>
          <a:p>
            <a:endParaRPr lang="da-DK" sz="4000" dirty="0"/>
          </a:p>
          <a:p>
            <a:r>
              <a:rPr lang="da-DK" sz="4000" dirty="0"/>
              <a:t>5) Evaluering, dokumentation, samarbejde og kommunikation i forhold til områdets organisering og med henblik på udvikling af den pædagogiske praksis.</a:t>
            </a:r>
          </a:p>
          <a:p>
            <a:r>
              <a:rPr lang="da-DK" sz="4000" dirty="0"/>
              <a:t>																																						(Bekendtgørelsen)</a:t>
            </a:r>
          </a:p>
        </p:txBody>
      </p:sp>
    </p:spTree>
    <p:extLst>
      <p:ext uri="{BB962C8B-B14F-4D97-AF65-F5344CB8AC3E}">
        <p14:creationId xmlns:p14="http://schemas.microsoft.com/office/powerpoint/2010/main" val="325235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442914E-3FFF-FA24-20E2-1FBF83BB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969" y="15015413"/>
            <a:ext cx="4859893" cy="862524"/>
          </a:xfrm>
        </p:spPr>
        <p:txBody>
          <a:bodyPr/>
          <a:lstStyle/>
          <a:p>
            <a:pPr>
              <a:spcAft>
                <a:spcPts val="600"/>
              </a:spcAft>
            </a:pPr>
            <a:fld id="{91C4F341-646C-C94F-BE92-7EAD6AEECE56}" type="datetime1">
              <a:rPr lang="da-DK" smtClean="0"/>
              <a:pPr>
                <a:spcAft>
                  <a:spcPts val="600"/>
                </a:spcAft>
              </a:pPr>
              <a:t>25-09-2023</a:t>
            </a:fld>
            <a:endParaRPr lang="da-DK"/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8253664" y="4722355"/>
            <a:ext cx="11860894" cy="9139118"/>
          </a:xfrm>
          <a:prstGeom prst="rect">
            <a:avLst/>
          </a:prstGeom>
        </p:spPr>
        <p:txBody>
          <a:bodyPr vert="horz" lIns="90000" tIns="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</a:pPr>
            <a:r>
              <a:rPr lang="da-DK" sz="4000" dirty="0">
                <a:cs typeface="Calibri Light" panose="020F0302020204030204" pitchFamily="34" charset="0"/>
              </a:rPr>
              <a:t>Dagplejen</a:t>
            </a:r>
          </a:p>
          <a:p>
            <a:pPr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</a:pPr>
            <a:r>
              <a:rPr lang="da-DK" sz="4000" dirty="0">
                <a:cs typeface="Calibri Light" panose="020F0302020204030204" pitchFamily="34" charset="0"/>
              </a:rPr>
              <a:t>Daginstitutioner/SFO’er </a:t>
            </a:r>
          </a:p>
          <a:p>
            <a:pPr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</a:pPr>
            <a:r>
              <a:rPr lang="da-DK" sz="4000" dirty="0">
                <a:cs typeface="Calibri Light" panose="020F0302020204030204" pitchFamily="34" charset="0"/>
              </a:rPr>
              <a:t>Specialinstitutioner for børn og unge </a:t>
            </a:r>
          </a:p>
          <a:p>
            <a:pPr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</a:pPr>
            <a:r>
              <a:rPr lang="da-DK" sz="4000" dirty="0">
                <a:cs typeface="Calibri Light" panose="020F0302020204030204" pitchFamily="34" charset="0"/>
              </a:rPr>
              <a:t>Institutioner og projekter for voksne med særlige behov</a:t>
            </a:r>
          </a:p>
          <a:p>
            <a:pPr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</a:pPr>
            <a:r>
              <a:rPr lang="da-DK" sz="4000" dirty="0">
                <a:cs typeface="Calibri Light" panose="020F0302020204030204" pitchFamily="34" charset="0"/>
              </a:rPr>
              <a:t>Skoler</a:t>
            </a:r>
          </a:p>
          <a:p>
            <a:pPr marL="0" indent="0"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  <a:buNone/>
            </a:pPr>
            <a:endParaRPr lang="da-DK" sz="4000" dirty="0">
              <a:cs typeface="Calibri Light" panose="020F0302020204030204" pitchFamily="34" charset="0"/>
            </a:endParaRPr>
          </a:p>
          <a:p>
            <a:pPr marL="0" indent="0" defTabSz="1619769">
              <a:lnSpc>
                <a:spcPts val="5400"/>
              </a:lnSpc>
              <a:spcBef>
                <a:spcPts val="1772"/>
              </a:spcBef>
              <a:buClr>
                <a:srgbClr val="141414"/>
              </a:buClr>
              <a:buNone/>
            </a:pPr>
            <a:r>
              <a:rPr lang="da-DK" sz="4000" dirty="0">
                <a:cs typeface="Calibri Light" panose="020F0302020204030204" pitchFamily="34" charset="0"/>
              </a:rPr>
              <a:t>En stor procentdel ca. 44 % bruger uddannelsen som adgang til Pædagoguddannelsen, Socialrådgiveruddannelsen eller andre videregående uddannelser.</a:t>
            </a:r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8253664" y="1851737"/>
            <a:ext cx="11844805" cy="2202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619769">
              <a:lnSpc>
                <a:spcPct val="90000"/>
              </a:lnSpc>
              <a:spcAft>
                <a:spcPts val="600"/>
              </a:spcAft>
            </a:pPr>
            <a:r>
              <a:rPr lang="da-DK" sz="6100" b="1" dirty="0">
                <a:cs typeface="Calibri" panose="020F0502020204030204" pitchFamily="34" charset="0"/>
              </a:rPr>
              <a:t>Arbejdsfeltet </a:t>
            </a:r>
          </a:p>
          <a:p>
            <a:pPr algn="l" defTabSz="1619769">
              <a:lnSpc>
                <a:spcPct val="90000"/>
              </a:lnSpc>
              <a:spcAft>
                <a:spcPts val="600"/>
              </a:spcAft>
            </a:pPr>
            <a:r>
              <a:rPr lang="da-DK" sz="6100" b="1" dirty="0">
                <a:cs typeface="Calibri" panose="020F0502020204030204" pitchFamily="34" charset="0"/>
              </a:rPr>
              <a:t>Hvad kan uddannelsen bruges til?</a:t>
            </a:r>
          </a:p>
        </p:txBody>
      </p:sp>
    </p:spTree>
    <p:extLst>
      <p:ext uri="{BB962C8B-B14F-4D97-AF65-F5344CB8AC3E}">
        <p14:creationId xmlns:p14="http://schemas.microsoft.com/office/powerpoint/2010/main" val="147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osu_powerpoint_skabelon" id="{55E87AB7-C590-DE49-A63B-6241A62A47AA}" vid="{A9AB8E81-BD9B-164D-B6E5-A2D3BE5096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4268</TotalTime>
  <Words>1503</Words>
  <Application>Microsoft Office PowerPoint</Application>
  <PresentationFormat>Brugerdefineret</PresentationFormat>
  <Paragraphs>245</Paragraphs>
  <Slides>21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3</vt:lpstr>
      <vt:lpstr>Office-tema</vt:lpstr>
      <vt:lpstr>3 dages kursus for oplæringsvejledere på Pædagogisk Assistent uddannelsen </vt:lpstr>
      <vt:lpstr>Om PA uddannelsen</vt:lpstr>
      <vt:lpstr>PowerPoint-præsentation</vt:lpstr>
      <vt:lpstr>PowerPoint-præsentation</vt:lpstr>
      <vt:lpstr>PowerPoint-præsentation</vt:lpstr>
      <vt:lpstr>Pædagogisk assistentuddannelse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er vi optaget af på skolen?</vt:lpstr>
      <vt:lpstr>Kommunernes ansvar</vt:lpstr>
      <vt:lpstr>At være oplæringssted</vt:lpstr>
      <vt:lpstr>At være oplæringssted</vt:lpstr>
      <vt:lpstr>At være oplæringssted</vt:lpstr>
      <vt:lpstr>At være oplæringssted</vt:lpstr>
      <vt:lpstr>Samarbejdet med skolen</vt:lpstr>
      <vt:lpstr>Samarbejde med oplæringskoordinator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Tania Fogh Sørensen</dc:creator>
  <cp:lastModifiedBy>Jette Bækgaard</cp:lastModifiedBy>
  <cp:revision>2</cp:revision>
  <dcterms:created xsi:type="dcterms:W3CDTF">2022-04-04T13:11:40Z</dcterms:created>
  <dcterms:modified xsi:type="dcterms:W3CDTF">2023-09-26T10:53:31Z</dcterms:modified>
</cp:coreProperties>
</file>