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85" r:id="rId5"/>
    <p:sldId id="306" r:id="rId6"/>
    <p:sldId id="303" r:id="rId7"/>
    <p:sldId id="310" r:id="rId8"/>
    <p:sldId id="291" r:id="rId9"/>
    <p:sldId id="304" r:id="rId10"/>
    <p:sldId id="305" r:id="rId11"/>
    <p:sldId id="307" r:id="rId12"/>
    <p:sldId id="308" r:id="rId13"/>
    <p:sldId id="309" r:id="rId14"/>
    <p:sldId id="302" r:id="rId15"/>
    <p:sldId id="312" r:id="rId16"/>
    <p:sldId id="381" r:id="rId17"/>
    <p:sldId id="383" r:id="rId18"/>
    <p:sldId id="384" r:id="rId19"/>
    <p:sldId id="376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435001-EAFC-464E-8C02-0222C36D5661}" v="6" dt="2023-10-01T13:55:38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tte Bækgaard" userId="c2fde62d-3470-4a43-bf73-cc6f88f2d07f" providerId="ADAL" clId="{7E435001-EAFC-464E-8C02-0222C36D5661}"/>
    <pc:docChg chg="custSel addSld delSld modSld">
      <pc:chgData name="Jette Bækgaard" userId="c2fde62d-3470-4a43-bf73-cc6f88f2d07f" providerId="ADAL" clId="{7E435001-EAFC-464E-8C02-0222C36D5661}" dt="2023-10-01T14:12:23.555" v="10" actId="14100"/>
      <pc:docMkLst>
        <pc:docMk/>
      </pc:docMkLst>
      <pc:sldChg chg="del">
        <pc:chgData name="Jette Bækgaard" userId="c2fde62d-3470-4a43-bf73-cc6f88f2d07f" providerId="ADAL" clId="{7E435001-EAFC-464E-8C02-0222C36D5661}" dt="2023-10-01T13:56:04.777" v="7" actId="47"/>
        <pc:sldMkLst>
          <pc:docMk/>
          <pc:sldMk cId="1001364915" sldId="257"/>
        </pc:sldMkLst>
      </pc:sldChg>
      <pc:sldChg chg="del">
        <pc:chgData name="Jette Bækgaard" userId="c2fde62d-3470-4a43-bf73-cc6f88f2d07f" providerId="ADAL" clId="{7E435001-EAFC-464E-8C02-0222C36D5661}" dt="2023-10-01T14:12:08.211" v="9" actId="47"/>
        <pc:sldMkLst>
          <pc:docMk/>
          <pc:sldMk cId="6669762" sldId="313"/>
        </pc:sldMkLst>
      </pc:sldChg>
      <pc:sldChg chg="add del">
        <pc:chgData name="Jette Bækgaard" userId="c2fde62d-3470-4a43-bf73-cc6f88f2d07f" providerId="ADAL" clId="{7E435001-EAFC-464E-8C02-0222C36D5661}" dt="2023-10-01T13:57:09.408" v="8" actId="47"/>
        <pc:sldMkLst>
          <pc:docMk/>
          <pc:sldMk cId="1651481406" sldId="325"/>
        </pc:sldMkLst>
      </pc:sldChg>
      <pc:sldChg chg="modSp add mod">
        <pc:chgData name="Jette Bækgaard" userId="c2fde62d-3470-4a43-bf73-cc6f88f2d07f" providerId="ADAL" clId="{7E435001-EAFC-464E-8C02-0222C36D5661}" dt="2023-10-01T13:55:13.191" v="5" actId="27636"/>
        <pc:sldMkLst>
          <pc:docMk/>
          <pc:sldMk cId="3969944067" sldId="376"/>
        </pc:sldMkLst>
        <pc:spChg chg="mod">
          <ac:chgData name="Jette Bækgaard" userId="c2fde62d-3470-4a43-bf73-cc6f88f2d07f" providerId="ADAL" clId="{7E435001-EAFC-464E-8C02-0222C36D5661}" dt="2023-10-01T13:55:13.191" v="5" actId="27636"/>
          <ac:spMkLst>
            <pc:docMk/>
            <pc:sldMk cId="3969944067" sldId="376"/>
            <ac:spMk id="6" creationId="{9C2F19DE-D943-16C0-2167-EE34433D788A}"/>
          </ac:spMkLst>
        </pc:spChg>
      </pc:sldChg>
      <pc:sldChg chg="add">
        <pc:chgData name="Jette Bækgaard" userId="c2fde62d-3470-4a43-bf73-cc6f88f2d07f" providerId="ADAL" clId="{7E435001-EAFC-464E-8C02-0222C36D5661}" dt="2023-10-01T13:54:43.692" v="0"/>
        <pc:sldMkLst>
          <pc:docMk/>
          <pc:sldMk cId="2658483991" sldId="381"/>
        </pc:sldMkLst>
      </pc:sldChg>
      <pc:sldChg chg="modSp add mod">
        <pc:chgData name="Jette Bækgaard" userId="c2fde62d-3470-4a43-bf73-cc6f88f2d07f" providerId="ADAL" clId="{7E435001-EAFC-464E-8C02-0222C36D5661}" dt="2023-10-01T14:12:23.555" v="10" actId="14100"/>
        <pc:sldMkLst>
          <pc:docMk/>
          <pc:sldMk cId="322243582" sldId="383"/>
        </pc:sldMkLst>
        <pc:picChg chg="mod">
          <ac:chgData name="Jette Bækgaard" userId="c2fde62d-3470-4a43-bf73-cc6f88f2d07f" providerId="ADAL" clId="{7E435001-EAFC-464E-8C02-0222C36D5661}" dt="2023-10-01T14:12:23.555" v="10" actId="14100"/>
          <ac:picMkLst>
            <pc:docMk/>
            <pc:sldMk cId="322243582" sldId="383"/>
            <ac:picMk id="9" creationId="{E7B61A46-6C49-6B04-541C-80527CEEB823}"/>
          </ac:picMkLst>
        </pc:picChg>
      </pc:sldChg>
      <pc:sldChg chg="add">
        <pc:chgData name="Jette Bækgaard" userId="c2fde62d-3470-4a43-bf73-cc6f88f2d07f" providerId="ADAL" clId="{7E435001-EAFC-464E-8C02-0222C36D5661}" dt="2023-10-01T13:54:58.794" v="2"/>
        <pc:sldMkLst>
          <pc:docMk/>
          <pc:sldMk cId="4230443616" sldId="384"/>
        </pc:sldMkLst>
      </pc:sldChg>
      <pc:sldChg chg="add">
        <pc:chgData name="Jette Bækgaard" userId="c2fde62d-3470-4a43-bf73-cc6f88f2d07f" providerId="ADAL" clId="{7E435001-EAFC-464E-8C02-0222C36D5661}" dt="2023-10-01T13:55:38.123" v="6"/>
        <pc:sldMkLst>
          <pc:docMk/>
          <pc:sldMk cId="2374662152" sldId="3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C6884-17C9-4435-B6DD-DB2D2B9D7317}" type="datetimeFigureOut">
              <a:rPr lang="da-DK" smtClean="0"/>
              <a:t>01-10-2023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D6DBA-5253-4167-A8A2-E35A873820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981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C26F-8E6A-4D47-83C1-D58BABC5048E}" type="datetimeFigureOut">
              <a:rPr lang="da-DK" smtClean="0"/>
              <a:t>01-10-2023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2FAF-2BAB-4CAF-8264-D36B774C1A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456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C26F-8E6A-4D47-83C1-D58BABC5048E}" type="datetimeFigureOut">
              <a:rPr lang="da-DK" smtClean="0"/>
              <a:t>01-10-2023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2FAF-2BAB-4CAF-8264-D36B774C1A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39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C26F-8E6A-4D47-83C1-D58BABC5048E}" type="datetimeFigureOut">
              <a:rPr lang="da-DK" smtClean="0"/>
              <a:t>01-10-2023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2FAF-2BAB-4CAF-8264-D36B774C1A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0375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(venstre) og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4687859" y="1432560"/>
            <a:ext cx="6948727" cy="405384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GB" sz="3600" b="0" i="0" dirty="0">
                <a:ea typeface="+mj-ea"/>
              </a:defRPr>
            </a:lvl1pPr>
          </a:lstStyle>
          <a:p>
            <a:pPr lvl="0">
              <a:spcBef>
                <a:spcPct val="0"/>
              </a:spcBef>
            </a:pPr>
            <a:r>
              <a:rPr lang="da-DK" noProof="0"/>
              <a:t>Klik for at redigere i master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483092" cy="6875623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6C61BF6-ED9C-4B6B-AC8C-70478F5F9106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noProof="0"/>
              <a:t>DK AMU Konflikthåndtering i SOSU-arbejdet</a:t>
            </a:r>
          </a:p>
        </p:txBody>
      </p:sp>
    </p:spTree>
    <p:extLst>
      <p:ext uri="{BB962C8B-B14F-4D97-AF65-F5344CB8AC3E}">
        <p14:creationId xmlns:p14="http://schemas.microsoft.com/office/powerpoint/2010/main" val="320425824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01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1FD1036D-D57C-514B-A470-4E540AE275F3}"/>
              </a:ext>
            </a:extLst>
          </p:cNvPr>
          <p:cNvSpPr/>
          <p:nvPr userDrawn="1"/>
        </p:nvSpPr>
        <p:spPr>
          <a:xfrm>
            <a:off x="9042197" y="0"/>
            <a:ext cx="3149804" cy="6858000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"/>
          </a:p>
        </p:txBody>
      </p:sp>
      <p:sp>
        <p:nvSpPr>
          <p:cNvPr id="5" name="Pladsholder til dato 1">
            <a:extLst>
              <a:ext uri="{FF2B5EF4-FFF2-40B4-BE49-F238E27FC236}">
                <a16:creationId xmlns:a16="http://schemas.microsoft.com/office/drawing/2014/main" id="{E75A402C-2D81-AD47-8F68-C02BAFF9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01-10-2023</a:t>
            </a:fld>
            <a:endParaRPr lang="da-DK" dirty="0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FAAA4FE0-0CA1-004F-AF61-0BEA4864DB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999076"/>
            <a:ext cx="4951501" cy="3868789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685648" rtl="0" eaLnBrk="1" fontAlgn="auto" latinLnBrk="0" hangingPunct="0">
              <a:lnSpc>
                <a:spcPts val="2286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1693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3428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4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</a:p>
          <a:p>
            <a:pPr lvl="0"/>
            <a:endParaRPr lang="da-DK" dirty="0"/>
          </a:p>
          <a:p>
            <a:pPr marL="0" marR="0" lvl="0" indent="0" algn="l" defTabSz="685648" rtl="0" eaLnBrk="1" fontAlgn="auto" latinLnBrk="0" hangingPunct="1">
              <a:lnSpc>
                <a:spcPts val="2286"/>
              </a:lnSpc>
              <a:spcBef>
                <a:spcPts val="75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7113D0E-CB13-714B-982F-493F96C6FA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98816" y="6335169"/>
            <a:ext cx="1245903" cy="295690"/>
          </a:xfrm>
          <a:prstGeom prst="rect">
            <a:avLst/>
          </a:prstGeom>
        </p:spPr>
      </p:pic>
      <p:sp>
        <p:nvSpPr>
          <p:cNvPr id="10" name="Pladsholder til billede 5">
            <a:extLst>
              <a:ext uri="{FF2B5EF4-FFF2-40B4-BE49-F238E27FC236}">
                <a16:creationId xmlns:a16="http://schemas.microsoft.com/office/drawing/2014/main" id="{26ABFDDC-5089-0A40-9684-25F82943AEE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93217" y="1999076"/>
            <a:ext cx="4951501" cy="386878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1058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3C7A209-DAE1-4245-A4A2-A36AE5CEC2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83881"/>
            <a:ext cx="7443490" cy="93230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048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consectur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863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ædagogisk_assistent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1FD1036D-D57C-514B-A470-4E540AE275F3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2B7D713-D9C3-6C42-91EC-2E248A702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727756" cy="6838726"/>
          </a:xfrm>
          <a:prstGeom prst="rect">
            <a:avLst/>
          </a:prstGeom>
        </p:spPr>
      </p:pic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AC04680E-BB2E-2F43-B4A7-C3550458F5B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9930" y="0"/>
            <a:ext cx="4727756" cy="6841461"/>
          </a:xfrm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1058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5" name="Pladsholder til tekst 4">
            <a:extLst>
              <a:ext uri="{FF2B5EF4-FFF2-40B4-BE49-F238E27FC236}">
                <a16:creationId xmlns:a16="http://schemas.microsoft.com/office/drawing/2014/main" id="{F3AB5BEE-AC0C-934B-9B20-9BF8917063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9930" y="4432301"/>
            <a:ext cx="4727756" cy="24257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59000">
                <a:srgbClr val="12827D"/>
              </a:gs>
              <a:gs pos="100000">
                <a:srgbClr val="12827D"/>
              </a:gs>
            </a:gsLst>
            <a:lin ang="5400000" scaled="1"/>
            <a:tileRect/>
          </a:gradFill>
        </p:spPr>
        <p:txBody>
          <a:bodyPr vert="horz" lIns="0" anchor="b" anchorCtr="0"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solidFill>
                  <a:srgbClr val="12827D">
                    <a:alpha val="0"/>
                  </a:srgbClr>
                </a:solidFill>
              </a:defRPr>
            </a:lvl2pPr>
          </a:lstStyle>
          <a:p>
            <a:pPr lvl="1"/>
            <a:r>
              <a:rPr lang="da-DK" dirty="0"/>
              <a:t>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4C2B16C-6C9A-1141-BDE1-A66589BE5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98816" y="6335169"/>
            <a:ext cx="1245903" cy="295690"/>
          </a:xfrm>
          <a:prstGeom prst="rect">
            <a:avLst/>
          </a:prstGeom>
        </p:spPr>
      </p:pic>
      <p:sp>
        <p:nvSpPr>
          <p:cNvPr id="18" name="Pladsholder til tekst 2">
            <a:extLst>
              <a:ext uri="{FF2B5EF4-FFF2-40B4-BE49-F238E27FC236}">
                <a16:creationId xmlns:a16="http://schemas.microsoft.com/office/drawing/2014/main" id="{845B0964-A8F0-1240-A10A-E3F92EA254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71959" y="1999076"/>
            <a:ext cx="5781841" cy="3868789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685648" rtl="0" eaLnBrk="1" fontAlgn="auto" latinLnBrk="0" hangingPunct="0">
              <a:lnSpc>
                <a:spcPts val="2286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1693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3428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4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</a:p>
          <a:p>
            <a:pPr lvl="0"/>
            <a:endParaRPr lang="da-DK" dirty="0"/>
          </a:p>
          <a:p>
            <a:pPr marL="0" marR="0" lvl="0" indent="0" algn="l" defTabSz="685648" rtl="0" eaLnBrk="1" fontAlgn="auto" latinLnBrk="0" hangingPunct="1">
              <a:lnSpc>
                <a:spcPts val="2286"/>
              </a:lnSpc>
              <a:spcBef>
                <a:spcPts val="75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</p:txBody>
      </p:sp>
      <p:sp>
        <p:nvSpPr>
          <p:cNvPr id="20" name="Pladsholder til tekst 2">
            <a:extLst>
              <a:ext uri="{FF2B5EF4-FFF2-40B4-BE49-F238E27FC236}">
                <a16:creationId xmlns:a16="http://schemas.microsoft.com/office/drawing/2014/main" id="{2476E6CE-FC65-4C41-90B3-D067BB2F91C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48744" y="5858290"/>
            <a:ext cx="3956327" cy="772569"/>
          </a:xfrm>
          <a:prstGeom prst="rect">
            <a:avLst/>
          </a:prstGeom>
        </p:spPr>
        <p:txBody>
          <a:bodyPr lIns="90000" tIns="0" anchor="b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54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8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4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Pædagogisk assistent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F17993E-F5F7-974C-9771-475FA1129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1959" y="783881"/>
            <a:ext cx="5781841" cy="93230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048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213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bg>
      <p:bgPr>
        <a:solidFill>
          <a:srgbClr val="072A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F9A2E21-DDA3-7F44-BC80-89E32FA2C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709736" y="-86693"/>
            <a:ext cx="16647227" cy="70225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7C2E2F3-FC8C-154A-8925-E962D15BAE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7491" y="5460821"/>
            <a:ext cx="2582363" cy="9456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E082E5-5D83-F047-AF91-4FF538422D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3721" y="2443646"/>
            <a:ext cx="6086273" cy="115341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598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Social- og sundhedshjælper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8C253A4E-FAEE-A94F-88E5-E449BBFB00D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903721" y="3783925"/>
            <a:ext cx="6086273" cy="641167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indent="0">
              <a:lnSpc>
                <a:spcPts val="2286"/>
              </a:lnSpc>
              <a:buFontTx/>
              <a:buNone/>
              <a:defRPr sz="1693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3428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4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nunc</a:t>
            </a:r>
            <a:r>
              <a:rPr lang="da-DK" dirty="0"/>
              <a:t> </a:t>
            </a:r>
            <a:r>
              <a:rPr lang="da-DK" dirty="0" err="1"/>
              <a:t>iaculis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830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C26F-8E6A-4D47-83C1-D58BABC5048E}" type="datetimeFigureOut">
              <a:rPr lang="da-DK" smtClean="0"/>
              <a:t>01-10-2023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2FAF-2BAB-4CAF-8264-D36B774C1A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305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C26F-8E6A-4D47-83C1-D58BABC5048E}" type="datetimeFigureOut">
              <a:rPr lang="da-DK" smtClean="0"/>
              <a:t>01-10-2023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2FAF-2BAB-4CAF-8264-D36B774C1A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309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C26F-8E6A-4D47-83C1-D58BABC5048E}" type="datetimeFigureOut">
              <a:rPr lang="da-DK" smtClean="0"/>
              <a:t>01-10-2023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2FAF-2BAB-4CAF-8264-D36B774C1A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420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C26F-8E6A-4D47-83C1-D58BABC5048E}" type="datetimeFigureOut">
              <a:rPr lang="da-DK" smtClean="0"/>
              <a:t>01-10-2023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2FAF-2BAB-4CAF-8264-D36B774C1A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255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C26F-8E6A-4D47-83C1-D58BABC5048E}" type="datetimeFigureOut">
              <a:rPr lang="da-DK" smtClean="0"/>
              <a:t>01-10-2023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2FAF-2BAB-4CAF-8264-D36B774C1A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5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C26F-8E6A-4D47-83C1-D58BABC5048E}" type="datetimeFigureOut">
              <a:rPr lang="da-DK" smtClean="0"/>
              <a:t>01-10-2023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2FAF-2BAB-4CAF-8264-D36B774C1A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24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C26F-8E6A-4D47-83C1-D58BABC5048E}" type="datetimeFigureOut">
              <a:rPr lang="da-DK" smtClean="0"/>
              <a:t>01-10-2023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2FAF-2BAB-4CAF-8264-D36B774C1A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325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C26F-8E6A-4D47-83C1-D58BABC5048E}" type="datetimeFigureOut">
              <a:rPr lang="da-DK" smtClean="0"/>
              <a:t>01-10-2023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2FAF-2BAB-4CAF-8264-D36B774C1A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555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4C26F-8E6A-4D47-83C1-D58BABC5048E}" type="datetimeFigureOut">
              <a:rPr lang="da-DK" smtClean="0"/>
              <a:t>01-10-2023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22FAF-2BAB-4CAF-8264-D36B774C1A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969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oplaering@sosumv.dk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43E92-78E9-CD4A-9C9D-9141EA645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1835" y="2443646"/>
            <a:ext cx="4564481" cy="2731519"/>
          </a:xfrm>
        </p:spPr>
        <p:txBody>
          <a:bodyPr/>
          <a:lstStyle/>
          <a:p>
            <a:r>
              <a:rPr lang="da-DK" dirty="0"/>
              <a:t>3 dages kursus for oplæringsvejledere på Pædagogisk Assistent uddannelsen</a:t>
            </a:r>
          </a:p>
        </p:txBody>
      </p:sp>
    </p:spTree>
    <p:extLst>
      <p:ext uri="{BB962C8B-B14F-4D97-AF65-F5344CB8AC3E}">
        <p14:creationId xmlns:p14="http://schemas.microsoft.com/office/powerpoint/2010/main" val="23746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854DB-A509-4EE7-B967-205683F4D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Initiativ afklarende spørgsmål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0A2035-AC7D-4ECC-ADE5-98D5D76F9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sætter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kaptajnen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kursen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afklarende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evaluerende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konkluderende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spørgsmål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 er her, du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får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sammenhængende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overblik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eleven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konkretisere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sine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erfaringer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anvende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fremadrettet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Fokus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er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fortsat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mod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fremtiden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Eksempler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initaitiv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afklarende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spørgsmål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er: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r>
              <a:rPr lang="da-DK" sz="2000" dirty="0"/>
              <a:t>På hvilken måde tænker du nu anderledes om situationen?</a:t>
            </a:r>
          </a:p>
          <a:p>
            <a:r>
              <a:rPr lang="da-DK" sz="2000" dirty="0"/>
              <a:t>Hvad vil du gøre næste gang?</a:t>
            </a:r>
          </a:p>
          <a:p>
            <a:r>
              <a:rPr lang="da-DK" sz="2000" dirty="0"/>
              <a:t>Har du nogle ideer til, hvordan vi sikrer os, at andre ikke gentager det, du gjorde?</a:t>
            </a:r>
          </a:p>
          <a:p>
            <a:r>
              <a:rPr lang="da-DK" sz="2000" dirty="0"/>
              <a:t>Hvad vil du præcist gøre?</a:t>
            </a:r>
          </a:p>
          <a:p>
            <a:r>
              <a:rPr lang="da-DK" sz="2000" dirty="0"/>
              <a:t>Hvordan kan jeg (som vejleder) hjælpe dig med at gøre det anderledes fremover?</a:t>
            </a:r>
          </a:p>
          <a:p>
            <a:r>
              <a:rPr lang="da-DK" sz="2000" dirty="0"/>
              <a:t>Hvem kan du ellers få til at hjælpe dig?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7163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7BA82-529B-4AC1-8169-3F35025DC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cs typeface="Calibri Light"/>
              </a:rPr>
              <a:t>Øvelse i at bruge Karl Tomms spørgsmålstyper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C90B29-189E-4EF9-BD33-7B3D3A368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>
                <a:cs typeface="Calibri"/>
              </a:rPr>
              <a:t>Gå sammen 2 og 2. Find hver især en udfordring/situation fra jeres arbejdsplads som i vil fortælle den anden om 15 min hver.</a:t>
            </a:r>
          </a:p>
          <a:p>
            <a:r>
              <a:rPr lang="da-DK" dirty="0">
                <a:cs typeface="Calibri"/>
              </a:rPr>
              <a:t>Intervieweren bruger Karl Tomms spørgsmålstyper til at spørge ind</a:t>
            </a:r>
          </a:p>
          <a:p>
            <a:r>
              <a:rPr lang="da-DK" dirty="0">
                <a:cs typeface="Calibri"/>
              </a:rPr>
              <a:t>Når begge har prøvet begge roller, så brug 10 minutter på at drøfte, hvordan I oplevede at bruge Karl Tomms spørgsmålstyper. </a:t>
            </a:r>
          </a:p>
          <a:p>
            <a:r>
              <a:rPr lang="da-DK" dirty="0">
                <a:cs typeface="Calibri"/>
              </a:rPr>
              <a:t>Opsamling på holdet efterfølgende: Hvordan kan denne spørgeteknik bruges ift. vejledning af elever?</a:t>
            </a:r>
          </a:p>
        </p:txBody>
      </p:sp>
    </p:spTree>
    <p:extLst>
      <p:ext uri="{BB962C8B-B14F-4D97-AF65-F5344CB8AC3E}">
        <p14:creationId xmlns:p14="http://schemas.microsoft.com/office/powerpoint/2010/main" val="3866621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DB48C-DEC5-449A-998C-C04B946D4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Feedback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339BFDB3-94F6-48D8-959A-1C955D1DE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7970" y="1825625"/>
            <a:ext cx="44960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1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F19EB18-41BD-C736-73A0-511CB354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F341-646C-C94F-BE92-7EAD6AEECE56}" type="datetime1">
              <a:rPr lang="da-DK" smtClean="0"/>
              <a:pPr/>
              <a:t>01-10-2023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AAACB26-2AD8-1F56-5D3B-9F11808A5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 over vejledningen skal eleven have 3 samtaler i hvert oplæringsforløb:</a:t>
            </a:r>
          </a:p>
          <a:p>
            <a:endParaRPr lang="da-DK" dirty="0"/>
          </a:p>
          <a:p>
            <a:pPr marL="241916" indent="-241916">
              <a:buFont typeface="Arial" panose="020B0604020202020204" pitchFamily="34" charset="0"/>
              <a:buChar char="•"/>
            </a:pPr>
            <a:r>
              <a:rPr lang="da-DK" dirty="0"/>
              <a:t>En forventningssamtale</a:t>
            </a:r>
          </a:p>
          <a:p>
            <a:pPr marL="241916" indent="-241916">
              <a:buFont typeface="Arial" panose="020B0604020202020204" pitchFamily="34" charset="0"/>
              <a:buChar char="•"/>
            </a:pPr>
            <a:r>
              <a:rPr lang="da-DK" dirty="0"/>
              <a:t>En midtvejssamtale</a:t>
            </a:r>
          </a:p>
          <a:p>
            <a:pPr marL="241916" indent="-241916">
              <a:buFont typeface="Arial" panose="020B0604020202020204" pitchFamily="34" charset="0"/>
              <a:buChar char="•"/>
            </a:pPr>
            <a:r>
              <a:rPr lang="da-DK" dirty="0"/>
              <a:t>En slutevaluering</a:t>
            </a:r>
          </a:p>
          <a:p>
            <a:endParaRPr lang="da-DK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4E715B5F-2146-1BB7-C1F3-7B4DFE70BC5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0012" r="1001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8A25C765-CB97-0C58-608E-392D39810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Samtaler i oplæringsforløbet</a:t>
            </a:r>
          </a:p>
        </p:txBody>
      </p:sp>
    </p:spTree>
    <p:extLst>
      <p:ext uri="{BB962C8B-B14F-4D97-AF65-F5344CB8AC3E}">
        <p14:creationId xmlns:p14="http://schemas.microsoft.com/office/powerpoint/2010/main" val="265848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13B092B-5BEA-1D01-9B6F-07D6111F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F341-646C-C94F-BE92-7EAD6AEECE56}" type="datetime1">
              <a:rPr lang="da-DK" smtClean="0"/>
              <a:pPr/>
              <a:t>01-10-2023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11588AE-AB73-3228-6DCD-88901F476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2844" y="1999076"/>
            <a:ext cx="4535266" cy="3868789"/>
          </a:xfrm>
        </p:spPr>
        <p:txBody>
          <a:bodyPr/>
          <a:lstStyle/>
          <a:p>
            <a:pPr marL="193533" indent="-193533">
              <a:buFont typeface="Arial" panose="020B0604020202020204" pitchFamily="34" charset="0"/>
              <a:buChar char="•"/>
            </a:pPr>
            <a:r>
              <a:rPr lang="da-DK" sz="1355" dirty="0"/>
              <a:t>Tager udgangspunkt i målene for oplæringsperioden</a:t>
            </a:r>
          </a:p>
          <a:p>
            <a:pPr marL="193533" indent="-193533">
              <a:buFont typeface="Arial" panose="020B0604020202020204" pitchFamily="34" charset="0"/>
              <a:buChar char="•"/>
            </a:pPr>
            <a:r>
              <a:rPr lang="da-DK" sz="1355" dirty="0"/>
              <a:t>Hvilke opgaver har eleven nu været igennem</a:t>
            </a:r>
          </a:p>
          <a:p>
            <a:pPr marL="193533" indent="-193533">
              <a:buFont typeface="Arial" panose="020B0604020202020204" pitchFamily="34" charset="0"/>
              <a:buChar char="•"/>
            </a:pPr>
            <a:r>
              <a:rPr lang="da-DK" sz="1355" dirty="0"/>
              <a:t>Hvad kan eleven og på hvilket niveau? (begynder, rutineret, avanceret)</a:t>
            </a:r>
          </a:p>
          <a:p>
            <a:pPr marL="193533" indent="-193533">
              <a:buFont typeface="Arial" panose="020B0604020202020204" pitchFamily="34" charset="0"/>
              <a:buChar char="•"/>
            </a:pPr>
            <a:r>
              <a:rPr lang="da-DK" sz="1355" dirty="0"/>
              <a:t>Hvad mangler eleven, og hvordan skal der arbejdes videre med det?</a:t>
            </a:r>
          </a:p>
          <a:p>
            <a:pPr marL="193533" indent="-193533">
              <a:buFont typeface="Arial" panose="020B0604020202020204" pitchFamily="34" charset="0"/>
              <a:buChar char="•"/>
            </a:pPr>
            <a:r>
              <a:rPr lang="da-DK" sz="1355" dirty="0"/>
              <a:t>Hvordan går det med den personlige uddannelsesplan?</a:t>
            </a:r>
          </a:p>
          <a:p>
            <a:pPr marL="193533" indent="-193533">
              <a:buFont typeface="Arial" panose="020B0604020202020204" pitchFamily="34" charset="0"/>
              <a:buChar char="•"/>
            </a:pPr>
            <a:r>
              <a:rPr lang="da-DK" sz="1355" dirty="0"/>
              <a:t>Er aftalerne fra forventningssamtalen overholdt?</a:t>
            </a:r>
          </a:p>
          <a:p>
            <a:pPr marL="193533" indent="-193533">
              <a:buFont typeface="Arial" panose="020B0604020202020204" pitchFamily="34" charset="0"/>
              <a:buChar char="•"/>
            </a:pPr>
            <a:r>
              <a:rPr lang="da-DK" sz="1355" dirty="0"/>
              <a:t>Hvordan går det med vejledningssamtalerne?</a:t>
            </a:r>
          </a:p>
          <a:p>
            <a:pPr marL="193533" indent="-193533">
              <a:buFont typeface="Arial" panose="020B0604020202020204" pitchFamily="34" charset="0"/>
              <a:buChar char="•"/>
            </a:pPr>
            <a:r>
              <a:rPr lang="da-DK" sz="1355" dirty="0"/>
              <a:t>Hvordan fungerer samarbejdet med den pædagogiske målgruppe og personale?</a:t>
            </a:r>
          </a:p>
          <a:p>
            <a:pPr marL="193533" indent="-193533">
              <a:buFont typeface="Arial" panose="020B0604020202020204" pitchFamily="34" charset="0"/>
              <a:buChar char="•"/>
            </a:pPr>
            <a:r>
              <a:rPr lang="da-DK" sz="1355" dirty="0"/>
              <a:t>Hvilket ansvar har eleven, og hvilket har vejlederen</a:t>
            </a:r>
          </a:p>
          <a:p>
            <a:pPr marL="193533" indent="-193533">
              <a:buFont typeface="Arial" panose="020B0604020202020204" pitchFamily="34" charset="0"/>
              <a:buChar char="•"/>
            </a:pPr>
            <a:r>
              <a:rPr lang="da-DK" sz="1355" dirty="0"/>
              <a:t>Handleplan fremadrettet – ud fra ovenstående</a:t>
            </a:r>
          </a:p>
          <a:p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3D98D0F-FEC6-67C2-297F-06638599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Midtvejssamtale</a:t>
            </a:r>
          </a:p>
        </p:txBody>
      </p:sp>
      <p:pic>
        <p:nvPicPr>
          <p:cNvPr id="9" name="Pladsholder til billede 8">
            <a:extLst>
              <a:ext uri="{FF2B5EF4-FFF2-40B4-BE49-F238E27FC236}">
                <a16:creationId xmlns:a16="http://schemas.microsoft.com/office/drawing/2014/main" id="{E7B61A46-6C49-6B04-541C-80527CEEB82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015" r="2015"/>
          <a:stretch>
            <a:fillRect/>
          </a:stretch>
        </p:blipFill>
        <p:spPr>
          <a:xfrm>
            <a:off x="6688110" y="1999076"/>
            <a:ext cx="3344236" cy="38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AD1249E-D04B-BDA0-11A5-A328AFB9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F341-646C-C94F-BE92-7EAD6AEECE56}" type="datetime1">
              <a:rPr lang="da-DK" smtClean="0"/>
              <a:pPr/>
              <a:t>01-10-2023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3E6C442-2453-1307-D228-262B19E15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2844" y="1999076"/>
            <a:ext cx="4444672" cy="3868789"/>
          </a:xfrm>
        </p:spPr>
        <p:txBody>
          <a:bodyPr/>
          <a:lstStyle/>
          <a:p>
            <a:pPr marL="241916" indent="-241916">
              <a:buFont typeface="Arial" panose="020B0604020202020204" pitchFamily="34" charset="0"/>
              <a:buChar char="•"/>
            </a:pPr>
            <a:r>
              <a:rPr lang="da-DK" sz="1524" dirty="0"/>
              <a:t>Evalueringen er gensidig</a:t>
            </a:r>
          </a:p>
          <a:p>
            <a:pPr marL="241916" indent="-241916">
              <a:buFont typeface="Arial" panose="020B0604020202020204" pitchFamily="34" charset="0"/>
              <a:buChar char="•"/>
            </a:pPr>
            <a:r>
              <a:rPr lang="da-DK" sz="1524" dirty="0"/>
              <a:t>God idé at give eleven sin standpunktsbedømmelse, før hun giver sin evaluering af oplæringsstedet.</a:t>
            </a:r>
          </a:p>
          <a:p>
            <a:pPr marL="241916" indent="-241916">
              <a:buFont typeface="Arial" panose="020B0604020202020204" pitchFamily="34" charset="0"/>
              <a:buChar char="•"/>
            </a:pPr>
            <a:r>
              <a:rPr lang="da-DK" sz="1524" dirty="0"/>
              <a:t>Tidspunktet aftales i god tid – mulighed for at forberede sig</a:t>
            </a:r>
          </a:p>
          <a:p>
            <a:pPr marL="241916" indent="-241916">
              <a:buFont typeface="Arial" panose="020B0604020202020204" pitchFamily="34" charset="0"/>
              <a:buChar char="•"/>
            </a:pPr>
            <a:r>
              <a:rPr lang="da-DK" sz="1524" dirty="0"/>
              <a:t>Vælg et sted hvor der er uforstyrret</a:t>
            </a:r>
          </a:p>
          <a:p>
            <a:pPr marL="241916" indent="-241916">
              <a:buFont typeface="Arial" panose="020B0604020202020204" pitchFamily="34" charset="0"/>
              <a:buChar char="•"/>
            </a:pPr>
            <a:r>
              <a:rPr lang="da-DK" sz="1524" dirty="0"/>
              <a:t>Standpunktsbedømmelsen skal være både bagud- og fremadrettet.</a:t>
            </a:r>
          </a:p>
          <a:p>
            <a:pPr marL="241916" indent="-241916">
              <a:buFont typeface="Arial" panose="020B0604020202020204" pitchFamily="34" charset="0"/>
              <a:buChar char="•"/>
            </a:pPr>
            <a:r>
              <a:rPr lang="da-DK" sz="1524" dirty="0"/>
              <a:t>Udgangspunkt i mål for oplæringen, den personlige uddannelsesplan, aftaler der har været undervejs.</a:t>
            </a:r>
          </a:p>
          <a:p>
            <a:pPr marL="241916" indent="-241916">
              <a:buFont typeface="Arial" panose="020B0604020202020204" pitchFamily="34" charset="0"/>
              <a:buChar char="•"/>
            </a:pPr>
            <a:r>
              <a:rPr lang="da-DK" sz="1524" dirty="0"/>
              <a:t>På hvilket niveau er målene nået.</a:t>
            </a:r>
          </a:p>
          <a:p>
            <a:pPr marL="241916" indent="-241916">
              <a:buFont typeface="Arial" panose="020B0604020202020204" pitchFamily="34" charset="0"/>
              <a:buChar char="•"/>
            </a:pPr>
            <a:r>
              <a:rPr lang="da-DK" sz="1524" dirty="0"/>
              <a:t>Hjælpeskemaet og oplæringserklæringen udfyldes </a:t>
            </a:r>
          </a:p>
          <a:p>
            <a:endParaRPr lang="da-DK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B2873537-A9FA-3FDB-E037-E66C6DD58C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8386" r="8386"/>
          <a:stretch>
            <a:fillRect/>
          </a:stretch>
        </p:blipFill>
        <p:spPr>
          <a:xfrm>
            <a:off x="6671638" y="1999076"/>
            <a:ext cx="3360708" cy="3868789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CF983006-B90A-128F-DC7D-A19DC5A2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Slutevaluering</a:t>
            </a:r>
          </a:p>
        </p:txBody>
      </p:sp>
    </p:spTree>
    <p:extLst>
      <p:ext uri="{BB962C8B-B14F-4D97-AF65-F5344CB8AC3E}">
        <p14:creationId xmlns:p14="http://schemas.microsoft.com/office/powerpoint/2010/main" val="423044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4A9D2E28-45EE-E845-667F-96554ECAF1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6FD9945-EA65-EA0B-387B-9C305C4501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D4F4FCC-0905-D6ED-1AE4-2942EC8E7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Når oplæringen er slut skal hjælpeskema og oplæringserklæring sendes til </a:t>
            </a:r>
          </a:p>
          <a:p>
            <a:endParaRPr lang="da-DK" dirty="0"/>
          </a:p>
          <a:p>
            <a:r>
              <a:rPr lang="da-DK" dirty="0">
                <a:hlinkClick r:id="rId2"/>
              </a:rPr>
              <a:t>oplaering@sosumv.dk</a:t>
            </a:r>
            <a:r>
              <a:rPr lang="da-DK" dirty="0"/>
              <a:t> </a:t>
            </a:r>
          </a:p>
          <a:p>
            <a:endParaRPr lang="da-DK" dirty="0"/>
          </a:p>
          <a:p>
            <a:r>
              <a:rPr lang="da-DK" dirty="0"/>
              <a:t>Links til hjælpeskema og oplæringserklæring kan findes på oplæringsplatformen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5A1A480-4795-C8E6-FFD4-BEB36A54D29B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C2F19DE-D943-16C0-2167-EE34433D7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Hvad skal sendes til skolen når oplæringen </a:t>
            </a:r>
            <a:r>
              <a:rPr lang="da-DK"/>
              <a:t>er slut?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994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59661F80-B4DD-4BB3-93CE-57BF79E54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Vurdering</a:t>
            </a:r>
          </a:p>
          <a:p>
            <a:r>
              <a:rPr lang="da-DK" dirty="0"/>
              <a:t>Karl Tomms spørgsmålstyper</a:t>
            </a:r>
          </a:p>
          <a:p>
            <a:r>
              <a:rPr lang="da-DK" dirty="0"/>
              <a:t>Feed back</a:t>
            </a:r>
          </a:p>
        </p:txBody>
      </p:sp>
    </p:spTree>
    <p:extLst>
      <p:ext uri="{BB962C8B-B14F-4D97-AF65-F5344CB8AC3E}">
        <p14:creationId xmlns:p14="http://schemas.microsoft.com/office/powerpoint/2010/main" val="122783589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B307A-1299-4D7A-8E4F-0C0C3575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Vurdering af eleven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34394D-E60E-496D-9CF7-E371C5318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Direkte vurdering:</a:t>
            </a:r>
          </a:p>
          <a:p>
            <a:pPr lvl="1"/>
            <a:r>
              <a:rPr lang="da-DK" dirty="0"/>
              <a:t>Direkte vurdering fra vejleder</a:t>
            </a:r>
          </a:p>
          <a:p>
            <a:pPr lvl="1"/>
            <a:r>
              <a:rPr lang="da-DK" dirty="0"/>
              <a:t>Vurderinger fra børn eller forældre</a:t>
            </a:r>
          </a:p>
          <a:p>
            <a:pPr lvl="1"/>
            <a:r>
              <a:rPr lang="da-DK" dirty="0"/>
              <a:t>Faciliteret selvvurdering</a:t>
            </a:r>
          </a:p>
          <a:p>
            <a:pPr marL="457200" lvl="1" indent="0">
              <a:buNone/>
            </a:pPr>
            <a:endParaRPr lang="da-DK" dirty="0"/>
          </a:p>
          <a:p>
            <a:r>
              <a:rPr lang="da-DK" dirty="0"/>
              <a:t>Indirekte vurdering:</a:t>
            </a:r>
          </a:p>
          <a:p>
            <a:pPr lvl="1"/>
            <a:r>
              <a:rPr lang="da-DK" dirty="0"/>
              <a:t>Adgang til nye opgaver og øget ansvar</a:t>
            </a:r>
          </a:p>
          <a:p>
            <a:pPr lvl="1"/>
            <a:r>
              <a:rPr lang="da-DK" dirty="0"/>
              <a:t>Adgang kollegaers erfaringsudveksling</a:t>
            </a:r>
          </a:p>
          <a:p>
            <a:pPr lvl="1"/>
            <a:r>
              <a:rPr lang="da-DK" dirty="0"/>
              <a:t>Adgang til arbejdsfællesskabet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421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F7006-A863-4DF7-A1DF-5BFEA6CE9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Vurdering af eleven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8F2D0A-152C-4A71-B149-9765E991F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Selvvurdering:</a:t>
            </a:r>
          </a:p>
          <a:p>
            <a:pPr lvl="1"/>
            <a:r>
              <a:rPr lang="da-DK" dirty="0"/>
              <a:t>Sammenligner sig med model af samme situation</a:t>
            </a:r>
          </a:p>
          <a:p>
            <a:pPr lvl="1"/>
            <a:r>
              <a:rPr lang="da-DK" dirty="0"/>
              <a:t>Ser kollegaer som et ideal og vurderer sig selv ud fra det</a:t>
            </a:r>
          </a:p>
          <a:p>
            <a:pPr lvl="1"/>
            <a:r>
              <a:rPr lang="da-DK" dirty="0"/>
              <a:t>Sammenligner sig med idealet for det gode arbejde</a:t>
            </a:r>
          </a:p>
          <a:p>
            <a:endParaRPr lang="da-DK" dirty="0"/>
          </a:p>
          <a:p>
            <a:r>
              <a:rPr lang="da-DK" dirty="0"/>
              <a:t>Samlet set fører alle vurderinger til at eleven kan opnå helhedsforståelse for erhvervet</a:t>
            </a:r>
          </a:p>
          <a:p>
            <a:r>
              <a:rPr lang="da-DK" dirty="0"/>
              <a:t>Når eleven har evnen til selv vurdering kan behovet for direkte vurdering falde. </a:t>
            </a:r>
          </a:p>
        </p:txBody>
      </p:sp>
    </p:spTree>
    <p:extLst>
      <p:ext uri="{BB962C8B-B14F-4D97-AF65-F5344CB8AC3E}">
        <p14:creationId xmlns:p14="http://schemas.microsoft.com/office/powerpoint/2010/main" val="182081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44FE0-19ED-4221-AFCB-8312A6A5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Calibri"/>
                <a:ea typeface="+mj-lt"/>
                <a:cs typeface="+mj-lt"/>
              </a:rPr>
              <a:t>Karl Tomms spørgsmålstyper </a:t>
            </a:r>
            <a:endParaRPr lang="da-DK" b="1" dirty="0">
              <a:latin typeface="Calibri"/>
              <a:cs typeface="Calibri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ADBC73-953D-41FA-9199-E26EAC7FE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b="1" dirty="0"/>
              <a:t>Karl Tomm – Psykolog</a:t>
            </a:r>
            <a:endParaRPr lang="da-DK" dirty="0">
              <a:cs typeface="Calibri" panose="020F0502020204030204"/>
            </a:endParaRPr>
          </a:p>
          <a:p>
            <a:r>
              <a:rPr lang="da-DK" dirty="0">
                <a:ea typeface="+mn-lt"/>
                <a:cs typeface="+mn-lt"/>
              </a:rPr>
              <a:t>Karl Tomm arbejder grundlæggende med fire typer af spørgsmål:</a:t>
            </a:r>
          </a:p>
          <a:p>
            <a:pPr marL="0" indent="0">
              <a:buNone/>
            </a:pPr>
            <a:endParaRPr lang="da-DK" dirty="0"/>
          </a:p>
          <a:p>
            <a:pPr lvl="1"/>
            <a:r>
              <a:rPr lang="da-DK" dirty="0">
                <a:ea typeface="+mn-lt"/>
                <a:cs typeface="+mn-lt"/>
              </a:rPr>
              <a:t>Lineære spørgsmål</a:t>
            </a:r>
            <a:endParaRPr lang="da-DK" dirty="0"/>
          </a:p>
          <a:p>
            <a:pPr lvl="1"/>
            <a:r>
              <a:rPr lang="da-DK" dirty="0">
                <a:ea typeface="+mn-lt"/>
                <a:cs typeface="+mn-lt"/>
              </a:rPr>
              <a:t>Cirkulære spørgsmål</a:t>
            </a:r>
            <a:endParaRPr lang="da-DK" dirty="0"/>
          </a:p>
          <a:p>
            <a:pPr lvl="1"/>
            <a:r>
              <a:rPr lang="da-DK" dirty="0">
                <a:ea typeface="+mn-lt"/>
                <a:cs typeface="+mn-lt"/>
              </a:rPr>
              <a:t>Refleksive spørgsmål</a:t>
            </a:r>
            <a:endParaRPr lang="da-DK" dirty="0"/>
          </a:p>
          <a:p>
            <a:pPr lvl="1"/>
            <a:r>
              <a:rPr lang="da-DK" dirty="0">
                <a:ea typeface="+mn-lt"/>
                <a:cs typeface="+mn-lt"/>
              </a:rPr>
              <a:t>Handlingsafklarende spørgsmål</a:t>
            </a:r>
            <a:endParaRPr lang="da-DK" dirty="0"/>
          </a:p>
          <a:p>
            <a:endParaRPr lang="da-DK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11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AA38BE-6AFC-4D6E-82E2-532CB6C7C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Karl Tomms spørgsmålstyper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08EEA060-C93B-400C-B096-790BDB1AC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802" b="9390"/>
          <a:stretch/>
        </p:blipFill>
        <p:spPr>
          <a:xfrm>
            <a:off x="2558006" y="2050992"/>
            <a:ext cx="7075987" cy="402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7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67578-8636-481C-857A-5D927DB6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Situationsafklarende spørgsmål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A7F299C0-EF16-40C7-BB2F-F29DF9840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situationsafklarende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spørgsmål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sammenlignes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med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detektiven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der stiller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spørgsmål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selv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blive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klogere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sagens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kerne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.​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Spørgsmålene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er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rettet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fortiden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Eksempler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sitautionsafklarende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spørgsmål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er:​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r>
              <a:rPr lang="da-DK" sz="2000" dirty="0"/>
              <a:t>Hvad vil du gerne tale om?</a:t>
            </a:r>
          </a:p>
          <a:p>
            <a:r>
              <a:rPr lang="da-DK" sz="2000" dirty="0"/>
              <a:t>Hvad vil du gerne have hjælpe til</a:t>
            </a:r>
          </a:p>
          <a:p>
            <a:r>
              <a:rPr lang="da-DK" sz="2000" dirty="0"/>
              <a:t>Hvor skete det?</a:t>
            </a:r>
          </a:p>
          <a:p>
            <a:r>
              <a:rPr lang="da-DK" sz="2000" dirty="0"/>
              <a:t>Hvad skete der?</a:t>
            </a:r>
          </a:p>
          <a:p>
            <a:r>
              <a:rPr lang="da-DK" sz="2000" dirty="0"/>
              <a:t>Hvordan oplevede du situationen?</a:t>
            </a:r>
          </a:p>
          <a:p>
            <a:r>
              <a:rPr lang="da-DK" sz="2000" dirty="0"/>
              <a:t>Hvad tænkte du?</a:t>
            </a:r>
          </a:p>
          <a:p>
            <a:r>
              <a:rPr lang="da-DK" sz="2000" dirty="0"/>
              <a:t>Hvad følte du?</a:t>
            </a:r>
          </a:p>
        </p:txBody>
      </p:sp>
    </p:spTree>
    <p:extLst>
      <p:ext uri="{BB962C8B-B14F-4D97-AF65-F5344CB8AC3E}">
        <p14:creationId xmlns:p14="http://schemas.microsoft.com/office/powerpoint/2010/main" val="161567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5F113-6B7C-452D-B73A-107BE6DC0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Perspektiverende spørgsmål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0281BC-055F-4292-A82D-F2275C116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slår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antropologen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så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begynder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jagt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sammenhænge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,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mønstre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/>
              </a:rPr>
              <a:t>og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/>
              </a:rPr>
              <a:t>udvide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/>
              </a:rPr>
              <a:t>perspektiverne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2200" dirty="0" err="1">
                <a:solidFill>
                  <a:prstClr val="black"/>
                </a:solidFill>
                <a:latin typeface="Calibri" panose="020F0502020204030204"/>
              </a:rPr>
              <a:t>Fokus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 er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/>
              </a:rPr>
              <a:t>fortsat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 mod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/>
              </a:rPr>
              <a:t>fortiden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/>
              </a:rPr>
              <a:t>og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 der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/>
              </a:rPr>
              <a:t>søges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/>
              </a:rPr>
              <a:t>efter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/>
              </a:rPr>
              <a:t>forklaringer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Eksempler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perspektiverende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spørgsmål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er:​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r>
              <a:rPr lang="da-DK" sz="2000" dirty="0"/>
              <a:t>Hvad har du gjort indtil nu og hvordan har det virket?</a:t>
            </a:r>
          </a:p>
          <a:p>
            <a:r>
              <a:rPr lang="da-DK" sz="2000" dirty="0"/>
              <a:t>I hvilke sammenhænge har du oplevet, at det er gået lettere?</a:t>
            </a:r>
          </a:p>
          <a:p>
            <a:r>
              <a:rPr lang="da-DK" sz="2000" dirty="0"/>
              <a:t>Hvad mon kunne være årsag til problemet?</a:t>
            </a:r>
          </a:p>
          <a:p>
            <a:r>
              <a:rPr lang="da-DK" sz="2000" dirty="0"/>
              <a:t>Kender du en teori, der kan forklare, hvad der skete?</a:t>
            </a:r>
          </a:p>
          <a:p>
            <a:r>
              <a:rPr lang="da-DK" sz="2000" dirty="0"/>
              <a:t>Hvad tror du forældrene ville tænke, hvis de så, hvad der skete?</a:t>
            </a:r>
          </a:p>
          <a:p>
            <a:r>
              <a:rPr lang="da-DK" sz="2000" dirty="0"/>
              <a:t>Hvordan tror du, at dine kollegaer ville have handlet?</a:t>
            </a:r>
          </a:p>
        </p:txBody>
      </p:sp>
    </p:spTree>
    <p:extLst>
      <p:ext uri="{BB962C8B-B14F-4D97-AF65-F5344CB8AC3E}">
        <p14:creationId xmlns:p14="http://schemas.microsoft.com/office/powerpoint/2010/main" val="244284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F9656-DF45-4607-965E-B4114C93D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Genererende spørgsmål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CF71BF-2C4A-4B83-A3AF-6358816AA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Når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kender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udgangspunktet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den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enkelte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udfordring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er det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fremtidsforskerens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tur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genererende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spørgsmål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får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se nye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muligheder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generere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nye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løsningsforslag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forhold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aktuelle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problemstillinger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Fokus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er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på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fremtiden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Eksempler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genererende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spørgsmål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er: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Hvad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er det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værste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der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?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Hvis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der skete et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mirakel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nat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og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situatione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havde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løst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sig,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hvad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ville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der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så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være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sket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?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Hvad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er dine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ønsker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og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drømme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?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Hvad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er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fordelene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og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ulemperne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ved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det, du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foreslår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859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47548CF3E7BB459EB624B11EED51B3" ma:contentTypeVersion="11" ma:contentTypeDescription="Opret et nyt dokument." ma:contentTypeScope="" ma:versionID="04716e693577dec27c92cec18b8ac06d">
  <xsd:schema xmlns:xsd="http://www.w3.org/2001/XMLSchema" xmlns:xs="http://www.w3.org/2001/XMLSchema" xmlns:p="http://schemas.microsoft.com/office/2006/metadata/properties" xmlns:ns3="b3ba59f6-49c5-4c9b-9dcd-12e8c9514b1f" xmlns:ns4="526b45c6-72c7-407b-8588-49334b35a34b" targetNamespace="http://schemas.microsoft.com/office/2006/metadata/properties" ma:root="true" ma:fieldsID="46b893fb0230417c5c5422dc1b31353a" ns3:_="" ns4:_="">
    <xsd:import namespace="b3ba59f6-49c5-4c9b-9dcd-12e8c9514b1f"/>
    <xsd:import namespace="526b45c6-72c7-407b-8588-49334b35a34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a59f6-49c5-4c9b-9dcd-12e8c9514b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b45c6-72c7-407b-8588-49334b35a3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DF152D-BDF2-4CD1-8852-355EF3BACDCF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3ba59f6-49c5-4c9b-9dcd-12e8c9514b1f"/>
    <ds:schemaRef ds:uri="http://schemas.microsoft.com/office/2006/documentManagement/types"/>
    <ds:schemaRef ds:uri="526b45c6-72c7-407b-8588-49334b35a34b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B4030F5-B9F4-482A-803F-51A7A29763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ba59f6-49c5-4c9b-9dcd-12e8c9514b1f"/>
    <ds:schemaRef ds:uri="526b45c6-72c7-407b-8588-49334b35a3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864D92-54E3-4D4D-9648-DD25C7B20B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835</Words>
  <Application>Microsoft Office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3 dages kursus for oplæringsvejledere på Pædagogisk Assistent uddannelsen</vt:lpstr>
      <vt:lpstr>PowerPoint-præsentation</vt:lpstr>
      <vt:lpstr>Vurdering af eleven</vt:lpstr>
      <vt:lpstr>Vurdering af eleven</vt:lpstr>
      <vt:lpstr>Karl Tomms spørgsmålstyper </vt:lpstr>
      <vt:lpstr>Karl Tomms spørgsmålstyper</vt:lpstr>
      <vt:lpstr>Situationsafklarende spørgsmål</vt:lpstr>
      <vt:lpstr>Perspektiverende spørgsmål</vt:lpstr>
      <vt:lpstr>Genererende spørgsmål</vt:lpstr>
      <vt:lpstr>Initiativ afklarende spørgsmål</vt:lpstr>
      <vt:lpstr>Øvelse i at bruge Karl Tomms spørgsmålstyper</vt:lpstr>
      <vt:lpstr>Feedback</vt:lpstr>
      <vt:lpstr>Samtaler i oplæringsforløbet</vt:lpstr>
      <vt:lpstr>Midtvejssamtale</vt:lpstr>
      <vt:lpstr>Slutevaluering</vt:lpstr>
      <vt:lpstr>Hvad skal sendes til skolen når oplæringen er slut?</vt:lpstr>
    </vt:vector>
  </TitlesOfParts>
  <Company>Social &amp; Sundhedsskolen Herning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Kirsten Schmidt</dc:creator>
  <cp:lastModifiedBy>Jette Bækgaard</cp:lastModifiedBy>
  <cp:revision>911</cp:revision>
  <dcterms:created xsi:type="dcterms:W3CDTF">2021-10-05T07:46:02Z</dcterms:created>
  <dcterms:modified xsi:type="dcterms:W3CDTF">2023-10-01T14:12:28Z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0x010100B747548CF3E7BB459EB624B11EED51B3</vt:lpwstr>
  </property>
</Properties>
</file>